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0" r:id="rId2"/>
    <p:sldId id="265" r:id="rId3"/>
    <p:sldId id="264" r:id="rId4"/>
    <p:sldId id="258" r:id="rId5"/>
    <p:sldId id="259" r:id="rId6"/>
    <p:sldId id="266" r:id="rId7"/>
    <p:sldId id="257" r:id="rId8"/>
    <p:sldId id="262" r:id="rId9"/>
    <p:sldId id="263" r:id="rId10"/>
    <p:sldId id="261" r:id="rId11"/>
    <p:sldId id="267" r:id="rId12"/>
    <p:sldId id="268" r:id="rId13"/>
    <p:sldId id="269" r:id="rId14"/>
    <p:sldId id="270" r:id="rId15"/>
    <p:sldId id="271" r:id="rId16"/>
    <p:sldId id="273" r:id="rId17"/>
    <p:sldId id="2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8B22"/>
    <a:srgbClr val="654321"/>
    <a:srgbClr val="0000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2" d="100"/>
          <a:sy n="82" d="100"/>
        </p:scale>
        <p:origin x="1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9374481-2EC2-4E71-95CB-2AE5FDE361CE}"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1340558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374481-2EC2-4E71-95CB-2AE5FDE361CE}"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1997068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374481-2EC2-4E71-95CB-2AE5FDE361CE}"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2217552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374481-2EC2-4E71-95CB-2AE5FDE361CE}"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3075149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374481-2EC2-4E71-95CB-2AE5FDE361CE}"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348475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9374481-2EC2-4E71-95CB-2AE5FDE361CE}"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618506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374481-2EC2-4E71-95CB-2AE5FDE361CE}" type="datetimeFigureOut">
              <a:rPr lang="en-US" smtClean="0"/>
              <a:t>8/23/2020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33370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374481-2EC2-4E71-95CB-2AE5FDE361CE}" type="datetimeFigureOut">
              <a:rPr lang="en-US" smtClean="0"/>
              <a:t>8/23/2020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875556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74481-2EC2-4E71-95CB-2AE5FDE361CE}" type="datetimeFigureOut">
              <a:rPr lang="en-US" smtClean="0"/>
              <a:t>8/23/2020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2216789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374481-2EC2-4E71-95CB-2AE5FDE361CE}"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3471733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374481-2EC2-4E71-95CB-2AE5FDE361CE}"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C86390-4183-45FF-B1F0-030EA7CE4CAE}" type="slidenum">
              <a:rPr lang="en-US" smtClean="0"/>
              <a:t>‹#›</a:t>
            </a:fld>
            <a:endParaRPr lang="en-US"/>
          </a:p>
        </p:txBody>
      </p:sp>
    </p:spTree>
    <p:extLst>
      <p:ext uri="{BB962C8B-B14F-4D97-AF65-F5344CB8AC3E}">
        <p14:creationId xmlns:p14="http://schemas.microsoft.com/office/powerpoint/2010/main" val="1600041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374481-2EC2-4E71-95CB-2AE5FDE361CE}" type="datetimeFigureOut">
              <a:rPr lang="en-US" smtClean="0"/>
              <a:t>8/23/2020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C86390-4183-45FF-B1F0-030EA7CE4CAE}" type="slidenum">
              <a:rPr lang="en-US" smtClean="0"/>
              <a:t>‹#›</a:t>
            </a:fld>
            <a:endParaRPr lang="en-US"/>
          </a:p>
        </p:txBody>
      </p:sp>
    </p:spTree>
    <p:extLst>
      <p:ext uri="{BB962C8B-B14F-4D97-AF65-F5344CB8AC3E}">
        <p14:creationId xmlns:p14="http://schemas.microsoft.com/office/powerpoint/2010/main" val="4051400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18157" y="706055"/>
            <a:ext cx="640080" cy="18288"/>
          </a:xfrm>
          <a:prstGeom prst="rect">
            <a:avLst/>
          </a:prstGeom>
          <a:solidFill>
            <a:srgbClr val="654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038197" y="810228"/>
            <a:ext cx="320040" cy="18288"/>
          </a:xfrm>
          <a:prstGeom prst="rect">
            <a:avLst/>
          </a:prstGeom>
          <a:solidFill>
            <a:srgbClr val="654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988" y="706055"/>
            <a:ext cx="1351768" cy="339815"/>
          </a:xfrm>
          <a:prstGeom prst="rect">
            <a:avLst/>
          </a:prstGeom>
        </p:spPr>
      </p:pic>
      <p:sp>
        <p:nvSpPr>
          <p:cNvPr id="7" name="Parallelogram 6"/>
          <p:cNvSpPr/>
          <p:nvPr/>
        </p:nvSpPr>
        <p:spPr>
          <a:xfrm>
            <a:off x="3356657" y="724342"/>
            <a:ext cx="6076710" cy="5641733"/>
          </a:xfrm>
          <a:prstGeom prst="parallelogram">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50756" y="1458410"/>
            <a:ext cx="2210765" cy="369332"/>
          </a:xfrm>
          <a:prstGeom prst="rect">
            <a:avLst/>
          </a:prstGeom>
          <a:noFill/>
        </p:spPr>
        <p:txBody>
          <a:bodyPr wrap="square" rtlCol="0">
            <a:spAutoFit/>
          </a:bodyPr>
          <a:lstStyle/>
          <a:p>
            <a:r>
              <a:rPr lang="en-US" dirty="0" smtClean="0"/>
              <a:t>Welcomes you</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84832" y="3527475"/>
            <a:ext cx="1046133" cy="1569046"/>
          </a:xfrm>
          <a:prstGeom prst="snip2SameRect">
            <a:avLst/>
          </a:prstGeom>
        </p:spPr>
      </p:pic>
      <p:sp>
        <p:nvSpPr>
          <p:cNvPr id="10" name="TextBox 9"/>
          <p:cNvSpPr txBox="1"/>
          <p:nvPr/>
        </p:nvSpPr>
        <p:spPr>
          <a:xfrm>
            <a:off x="4057880" y="1687768"/>
            <a:ext cx="706056" cy="769441"/>
          </a:xfrm>
          <a:prstGeom prst="rect">
            <a:avLst/>
          </a:prstGeom>
          <a:noFill/>
        </p:spPr>
        <p:txBody>
          <a:bodyPr wrap="square" rtlCol="0">
            <a:spAutoFit/>
          </a:bodyPr>
          <a:lstStyle/>
          <a:p>
            <a:r>
              <a:rPr lang="en-US" sz="4400" dirty="0" smtClean="0"/>
              <a:t>W</a:t>
            </a:r>
            <a:endParaRPr lang="en-US" sz="4400" dirty="0"/>
          </a:p>
        </p:txBody>
      </p:sp>
      <p:sp>
        <p:nvSpPr>
          <p:cNvPr id="11" name="TextBox 10"/>
          <p:cNvSpPr txBox="1"/>
          <p:nvPr/>
        </p:nvSpPr>
        <p:spPr>
          <a:xfrm>
            <a:off x="4590793" y="1899397"/>
            <a:ext cx="455769" cy="369332"/>
          </a:xfrm>
          <a:prstGeom prst="rect">
            <a:avLst/>
          </a:prstGeom>
          <a:noFill/>
        </p:spPr>
        <p:txBody>
          <a:bodyPr wrap="square" rtlCol="0">
            <a:spAutoFit/>
          </a:bodyPr>
          <a:lstStyle/>
          <a:p>
            <a:r>
              <a:rPr lang="en-US" dirty="0" smtClean="0">
                <a:solidFill>
                  <a:schemeClr val="bg1"/>
                </a:solidFill>
              </a:rPr>
              <a:t>e</a:t>
            </a:r>
            <a:endParaRPr lang="en-US" dirty="0">
              <a:solidFill>
                <a:schemeClr val="bg1"/>
              </a:solidFill>
            </a:endParaRPr>
          </a:p>
        </p:txBody>
      </p:sp>
      <p:sp>
        <p:nvSpPr>
          <p:cNvPr id="13" name="Rectangle 12"/>
          <p:cNvSpPr/>
          <p:nvPr/>
        </p:nvSpPr>
        <p:spPr>
          <a:xfrm>
            <a:off x="5009487" y="1917165"/>
            <a:ext cx="558413" cy="401320"/>
          </a:xfrm>
          <a:prstGeom prst="rect">
            <a:avLst/>
          </a:prstGeom>
          <a:solidFill>
            <a:srgbClr val="228B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60487" y="1953759"/>
            <a:ext cx="532913" cy="369332"/>
          </a:xfrm>
          <a:prstGeom prst="rect">
            <a:avLst/>
          </a:prstGeom>
          <a:noFill/>
        </p:spPr>
        <p:txBody>
          <a:bodyPr wrap="square" rtlCol="0">
            <a:spAutoFit/>
          </a:bodyPr>
          <a:lstStyle/>
          <a:p>
            <a:r>
              <a:rPr lang="en-US" dirty="0" smtClean="0">
                <a:solidFill>
                  <a:schemeClr val="bg1"/>
                </a:solidFill>
              </a:rPr>
              <a:t>are</a:t>
            </a:r>
            <a:endParaRPr lang="en-US" dirty="0">
              <a:solidFill>
                <a:schemeClr val="bg1"/>
              </a:solidFill>
            </a:endParaRPr>
          </a:p>
        </p:txBody>
      </p:sp>
      <p:sp>
        <p:nvSpPr>
          <p:cNvPr id="16" name="Rectangle 15"/>
          <p:cNvSpPr/>
          <p:nvPr/>
        </p:nvSpPr>
        <p:spPr>
          <a:xfrm>
            <a:off x="5760038" y="2084063"/>
            <a:ext cx="558413" cy="401320"/>
          </a:xfrm>
          <a:prstGeom prst="rect">
            <a:avLst/>
          </a:prstGeom>
          <a:solidFill>
            <a:srgbClr val="228B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899887" y="2104476"/>
            <a:ext cx="335907" cy="369332"/>
          </a:xfrm>
          <a:prstGeom prst="rect">
            <a:avLst/>
          </a:prstGeom>
          <a:noFill/>
        </p:spPr>
        <p:txBody>
          <a:bodyPr wrap="square" rtlCol="0">
            <a:spAutoFit/>
          </a:bodyPr>
          <a:lstStyle/>
          <a:p>
            <a:r>
              <a:rPr lang="en-US" dirty="0" smtClean="0">
                <a:solidFill>
                  <a:schemeClr val="bg1"/>
                </a:solidFill>
              </a:rPr>
              <a:t>a</a:t>
            </a:r>
            <a:endParaRPr lang="en-US" dirty="0">
              <a:solidFill>
                <a:schemeClr val="bg1"/>
              </a:solidFill>
            </a:endParaRPr>
          </a:p>
        </p:txBody>
      </p:sp>
      <p:sp>
        <p:nvSpPr>
          <p:cNvPr id="17" name="Rectangle 16"/>
          <p:cNvSpPr/>
          <p:nvPr/>
        </p:nvSpPr>
        <p:spPr>
          <a:xfrm>
            <a:off x="6235794" y="2734174"/>
            <a:ext cx="2271598" cy="401320"/>
          </a:xfrm>
          <a:prstGeom prst="rect">
            <a:avLst/>
          </a:prstGeom>
          <a:solidFill>
            <a:srgbClr val="228B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318451" y="2734174"/>
            <a:ext cx="2338086" cy="369332"/>
          </a:xfrm>
          <a:prstGeom prst="rect">
            <a:avLst/>
          </a:prstGeom>
          <a:noFill/>
        </p:spPr>
        <p:txBody>
          <a:bodyPr wrap="square" rtlCol="0">
            <a:spAutoFit/>
          </a:bodyPr>
          <a:lstStyle/>
          <a:p>
            <a:r>
              <a:rPr lang="en-US" dirty="0">
                <a:solidFill>
                  <a:schemeClr val="bg1"/>
                </a:solidFill>
              </a:rPr>
              <a:t>w</a:t>
            </a:r>
            <a:r>
              <a:rPr lang="en-US" dirty="0" smtClean="0">
                <a:solidFill>
                  <a:schemeClr val="bg1"/>
                </a:solidFill>
              </a:rPr>
              <a:t>aste management</a:t>
            </a:r>
            <a:endParaRPr lang="en-US" dirty="0">
              <a:solidFill>
                <a:schemeClr val="bg1"/>
              </a:solidFill>
            </a:endParaRPr>
          </a:p>
        </p:txBody>
      </p:sp>
      <p:sp>
        <p:nvSpPr>
          <p:cNvPr id="19" name="Rectangle 18"/>
          <p:cNvSpPr/>
          <p:nvPr/>
        </p:nvSpPr>
        <p:spPr>
          <a:xfrm>
            <a:off x="6235795" y="3344548"/>
            <a:ext cx="1253026" cy="401320"/>
          </a:xfrm>
          <a:prstGeom prst="rect">
            <a:avLst/>
          </a:prstGeom>
          <a:solidFill>
            <a:srgbClr val="228B2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337140" y="3373799"/>
            <a:ext cx="1035933" cy="369332"/>
          </a:xfrm>
          <a:prstGeom prst="rect">
            <a:avLst/>
          </a:prstGeom>
          <a:noFill/>
        </p:spPr>
        <p:txBody>
          <a:bodyPr wrap="square" rtlCol="0">
            <a:spAutoFit/>
          </a:bodyPr>
          <a:lstStyle/>
          <a:p>
            <a:r>
              <a:rPr lang="en-US" dirty="0">
                <a:solidFill>
                  <a:schemeClr val="bg1"/>
                </a:solidFill>
              </a:rPr>
              <a:t>b</a:t>
            </a:r>
            <a:r>
              <a:rPr lang="en-US" dirty="0" smtClean="0">
                <a:solidFill>
                  <a:schemeClr val="bg1"/>
                </a:solidFill>
              </a:rPr>
              <a:t>usiness</a:t>
            </a:r>
            <a:endParaRPr lang="en-US" dirty="0">
              <a:solidFill>
                <a:schemeClr val="bg1"/>
              </a:solidFill>
            </a:endParaRPr>
          </a:p>
        </p:txBody>
      </p:sp>
      <p:sp>
        <p:nvSpPr>
          <p:cNvPr id="23" name="TextBox 22"/>
          <p:cNvSpPr txBox="1"/>
          <p:nvPr/>
        </p:nvSpPr>
        <p:spPr>
          <a:xfrm>
            <a:off x="9274768" y="3738837"/>
            <a:ext cx="641128" cy="769441"/>
          </a:xfrm>
          <a:prstGeom prst="rect">
            <a:avLst/>
          </a:prstGeom>
          <a:noFill/>
        </p:spPr>
        <p:txBody>
          <a:bodyPr wrap="square" rtlCol="0">
            <a:spAutoFit/>
          </a:bodyPr>
          <a:lstStyle/>
          <a:p>
            <a:r>
              <a:rPr lang="en-US" sz="4400" dirty="0" smtClean="0">
                <a:solidFill>
                  <a:srgbClr val="228B22"/>
                </a:solidFill>
              </a:rPr>
              <a:t>O</a:t>
            </a:r>
            <a:endParaRPr lang="en-US" sz="4400" dirty="0">
              <a:solidFill>
                <a:srgbClr val="228B22"/>
              </a:solidFill>
            </a:endParaRPr>
          </a:p>
        </p:txBody>
      </p:sp>
      <p:sp>
        <p:nvSpPr>
          <p:cNvPr id="24" name="TextBox 23"/>
          <p:cNvSpPr txBox="1"/>
          <p:nvPr/>
        </p:nvSpPr>
        <p:spPr>
          <a:xfrm>
            <a:off x="9989710" y="3961307"/>
            <a:ext cx="1211283" cy="646331"/>
          </a:xfrm>
          <a:prstGeom prst="rect">
            <a:avLst/>
          </a:prstGeom>
          <a:noFill/>
        </p:spPr>
        <p:txBody>
          <a:bodyPr wrap="square" rtlCol="0">
            <a:spAutoFit/>
          </a:bodyPr>
          <a:lstStyle/>
          <a:p>
            <a:r>
              <a:rPr lang="en-US" dirty="0" smtClean="0"/>
              <a:t>Service pledge</a:t>
            </a:r>
            <a:endParaRPr lang="en-US" dirty="0"/>
          </a:p>
        </p:txBody>
      </p:sp>
      <p:sp>
        <p:nvSpPr>
          <p:cNvPr id="25" name="TextBox 24"/>
          <p:cNvSpPr txBox="1"/>
          <p:nvPr/>
        </p:nvSpPr>
        <p:spPr>
          <a:xfrm>
            <a:off x="9665914" y="3950766"/>
            <a:ext cx="523117" cy="369332"/>
          </a:xfrm>
          <a:prstGeom prst="rect">
            <a:avLst/>
          </a:prstGeom>
          <a:noFill/>
        </p:spPr>
        <p:txBody>
          <a:bodyPr wrap="square" rtlCol="0">
            <a:spAutoFit/>
          </a:bodyPr>
          <a:lstStyle/>
          <a:p>
            <a:r>
              <a:rPr lang="en-US" dirty="0" smtClean="0"/>
              <a:t>ur</a:t>
            </a:r>
            <a:endParaRPr lang="en-US" dirty="0"/>
          </a:p>
        </p:txBody>
      </p:sp>
      <p:sp>
        <p:nvSpPr>
          <p:cNvPr id="27" name="Rectangle 26"/>
          <p:cNvSpPr/>
          <p:nvPr/>
        </p:nvSpPr>
        <p:spPr>
          <a:xfrm>
            <a:off x="4574431" y="5982088"/>
            <a:ext cx="2474756" cy="420581"/>
          </a:xfrm>
          <a:prstGeom prst="rect">
            <a:avLst/>
          </a:prstGeom>
          <a:solidFill>
            <a:srgbClr val="228B22"/>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584328" y="6395743"/>
            <a:ext cx="2474756" cy="420581"/>
          </a:xfrm>
          <a:prstGeom prst="rect">
            <a:avLst/>
          </a:prstGeom>
          <a:solidFill>
            <a:schemeClr val="bg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9861559" y="4867022"/>
            <a:ext cx="1532303" cy="276999"/>
          </a:xfrm>
          <a:prstGeom prst="rect">
            <a:avLst/>
          </a:prstGeom>
          <a:noFill/>
        </p:spPr>
        <p:txBody>
          <a:bodyPr wrap="square" rtlCol="0">
            <a:spAutoFit/>
          </a:bodyPr>
          <a:lstStyle/>
          <a:p>
            <a:r>
              <a:rPr lang="en-US" sz="1200" dirty="0" smtClean="0"/>
              <a:t>Quality </a:t>
            </a:r>
            <a:r>
              <a:rPr lang="en-US" sz="1200" dirty="0" smtClean="0">
                <a:cs typeface="Adobe Arabic" panose="02040503050201020203" pitchFamily="18" charset="-78"/>
              </a:rPr>
              <a:t>service</a:t>
            </a:r>
            <a:endParaRPr lang="en-US" sz="1200" dirty="0">
              <a:cs typeface="Adobe Arabic" panose="02040503050201020203" pitchFamily="18" charset="-78"/>
            </a:endParaRPr>
          </a:p>
        </p:txBody>
      </p:sp>
      <p:sp>
        <p:nvSpPr>
          <p:cNvPr id="30" name="TextBox 29"/>
          <p:cNvSpPr txBox="1"/>
          <p:nvPr/>
        </p:nvSpPr>
        <p:spPr>
          <a:xfrm>
            <a:off x="9872731" y="5130766"/>
            <a:ext cx="1532303" cy="276999"/>
          </a:xfrm>
          <a:prstGeom prst="rect">
            <a:avLst/>
          </a:prstGeom>
          <a:noFill/>
        </p:spPr>
        <p:txBody>
          <a:bodyPr wrap="square" rtlCol="0">
            <a:spAutoFit/>
          </a:bodyPr>
          <a:lstStyle/>
          <a:p>
            <a:r>
              <a:rPr lang="en-US" sz="1200" dirty="0" smtClean="0"/>
              <a:t>Reliable partner</a:t>
            </a:r>
            <a:endParaRPr lang="en-US" sz="1200" dirty="0">
              <a:cs typeface="Adobe Arabic" panose="02040503050201020203" pitchFamily="18" charset="-78"/>
            </a:endParaRPr>
          </a:p>
        </p:txBody>
      </p:sp>
      <p:sp>
        <p:nvSpPr>
          <p:cNvPr id="31" name="TextBox 30"/>
          <p:cNvSpPr txBox="1"/>
          <p:nvPr/>
        </p:nvSpPr>
        <p:spPr>
          <a:xfrm>
            <a:off x="9894506" y="5354416"/>
            <a:ext cx="1532303" cy="276999"/>
          </a:xfrm>
          <a:prstGeom prst="rect">
            <a:avLst/>
          </a:prstGeom>
          <a:noFill/>
        </p:spPr>
        <p:txBody>
          <a:bodyPr wrap="square" rtlCol="0">
            <a:spAutoFit/>
          </a:bodyPr>
          <a:lstStyle/>
          <a:p>
            <a:r>
              <a:rPr lang="en-US" sz="1200" dirty="0" smtClean="0"/>
              <a:t>Reliable partner</a:t>
            </a:r>
            <a:endParaRPr lang="en-US" sz="1200" dirty="0">
              <a:cs typeface="Adobe Arabic" panose="02040503050201020203" pitchFamily="18" charset="-78"/>
            </a:endParaRPr>
          </a:p>
        </p:txBody>
      </p:sp>
    </p:spTree>
    <p:extLst>
      <p:ext uri="{BB962C8B-B14F-4D97-AF65-F5344CB8AC3E}">
        <p14:creationId xmlns:p14="http://schemas.microsoft.com/office/powerpoint/2010/main" val="4037164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14281"/>
            <a:ext cx="12192000" cy="6858000"/>
          </a:xfrm>
          <a:prstGeom prst="rect">
            <a:avLst/>
          </a:prstGeom>
          <a:solidFill>
            <a:srgbClr val="654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1405" y="844913"/>
            <a:ext cx="8629190" cy="4855357"/>
          </a:xfrm>
          <a:prstGeom prst="rect">
            <a:avLst/>
          </a:prstGeom>
        </p:spPr>
      </p:pic>
      <p:sp>
        <p:nvSpPr>
          <p:cNvPr id="15" name="Rectangle 14"/>
          <p:cNvSpPr/>
          <p:nvPr/>
        </p:nvSpPr>
        <p:spPr>
          <a:xfrm>
            <a:off x="5988278" y="501571"/>
            <a:ext cx="4422317" cy="5198699"/>
          </a:xfrm>
          <a:prstGeom prst="rect">
            <a:avLst/>
          </a:prstGeom>
          <a:solidFill>
            <a:srgbClr val="65432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97164" y="501571"/>
            <a:ext cx="4503586" cy="5542042"/>
          </a:xfrm>
          <a:prstGeom prst="rect">
            <a:avLst/>
          </a:prstGeom>
          <a:solidFill>
            <a:srgbClr val="65432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184629" y="1229797"/>
            <a:ext cx="3158895" cy="584775"/>
          </a:xfrm>
          <a:prstGeom prst="rect">
            <a:avLst/>
          </a:prstGeom>
          <a:noFill/>
        </p:spPr>
        <p:txBody>
          <a:bodyPr wrap="square" rtlCol="0">
            <a:spAutoFit/>
          </a:bodyPr>
          <a:lstStyle/>
          <a:p>
            <a:r>
              <a:rPr lang="en-US" sz="1600" dirty="0" smtClean="0">
                <a:solidFill>
                  <a:schemeClr val="bg1"/>
                </a:solidFill>
              </a:rPr>
              <a:t>Join a list of clients that vouch for our services </a:t>
            </a:r>
            <a:endParaRPr lang="en-US" sz="1600" dirty="0">
              <a:solidFill>
                <a:schemeClr val="bg1"/>
              </a:solidFill>
            </a:endParaRPr>
          </a:p>
        </p:txBody>
      </p:sp>
      <p:sp>
        <p:nvSpPr>
          <p:cNvPr id="19" name="TextBox 18"/>
          <p:cNvSpPr txBox="1"/>
          <p:nvPr/>
        </p:nvSpPr>
        <p:spPr>
          <a:xfrm>
            <a:off x="8413903" y="6201841"/>
            <a:ext cx="1700212" cy="369332"/>
          </a:xfrm>
          <a:prstGeom prst="rect">
            <a:avLst/>
          </a:prstGeom>
          <a:noFill/>
        </p:spPr>
        <p:txBody>
          <a:bodyPr wrap="square" rtlCol="0">
            <a:spAutoFit/>
          </a:bodyPr>
          <a:lstStyle/>
          <a:p>
            <a:endParaRPr lang="en-US" dirty="0">
              <a:solidFill>
                <a:schemeClr val="bg1"/>
              </a:solidFill>
            </a:endParaRPr>
          </a:p>
        </p:txBody>
      </p:sp>
      <p:sp>
        <p:nvSpPr>
          <p:cNvPr id="20" name="Oval 19"/>
          <p:cNvSpPr/>
          <p:nvPr/>
        </p:nvSpPr>
        <p:spPr>
          <a:xfrm>
            <a:off x="10097208" y="6003038"/>
            <a:ext cx="526269" cy="525747"/>
          </a:xfrm>
          <a:prstGeom prst="ellipse">
            <a:avLst/>
          </a:prstGeom>
          <a:solidFill>
            <a:srgbClr val="65432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1665731" y="2054926"/>
            <a:ext cx="526269" cy="525747"/>
          </a:xfrm>
          <a:prstGeom prst="ellipse">
            <a:avLst/>
          </a:prstGeom>
          <a:solidFill>
            <a:srgbClr val="65432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974209" y="2816893"/>
            <a:ext cx="3085138" cy="455698"/>
          </a:xfrm>
          <a:prstGeom prst="rect">
            <a:avLst/>
          </a:prstGeom>
          <a:solidFill>
            <a:srgbClr val="654321"/>
          </a:solidFill>
          <a:ln>
            <a:noFill/>
          </a:ln>
          <a:effectLst>
            <a:outerShdw blurRad="127000" dist="2159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974209" y="2330356"/>
            <a:ext cx="1322868" cy="369332"/>
          </a:xfrm>
          <a:prstGeom prst="rect">
            <a:avLst/>
          </a:prstGeom>
          <a:noFill/>
        </p:spPr>
        <p:txBody>
          <a:bodyPr wrap="square" rtlCol="0">
            <a:spAutoFit/>
          </a:bodyPr>
          <a:lstStyle/>
          <a:p>
            <a:r>
              <a:rPr lang="en-US" dirty="0" smtClean="0">
                <a:solidFill>
                  <a:srgbClr val="228B22"/>
                </a:solidFill>
              </a:rPr>
              <a:t>Name</a:t>
            </a:r>
            <a:endParaRPr lang="en-US" dirty="0">
              <a:solidFill>
                <a:srgbClr val="228B22"/>
              </a:solidFill>
            </a:endParaRPr>
          </a:p>
        </p:txBody>
      </p:sp>
      <p:sp>
        <p:nvSpPr>
          <p:cNvPr id="25" name="Rectangle 24"/>
          <p:cNvSpPr/>
          <p:nvPr/>
        </p:nvSpPr>
        <p:spPr>
          <a:xfrm>
            <a:off x="1948972" y="4234366"/>
            <a:ext cx="3085138" cy="455698"/>
          </a:xfrm>
          <a:prstGeom prst="rect">
            <a:avLst/>
          </a:prstGeom>
          <a:solidFill>
            <a:srgbClr val="654321"/>
          </a:solidFill>
          <a:ln>
            <a:noFill/>
          </a:ln>
          <a:effectLst>
            <a:outerShdw blurRad="127000" dist="2159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977548" y="3747829"/>
            <a:ext cx="1322868" cy="369332"/>
          </a:xfrm>
          <a:prstGeom prst="rect">
            <a:avLst/>
          </a:prstGeom>
          <a:noFill/>
        </p:spPr>
        <p:txBody>
          <a:bodyPr wrap="square" rtlCol="0">
            <a:spAutoFit/>
          </a:bodyPr>
          <a:lstStyle/>
          <a:p>
            <a:r>
              <a:rPr lang="en-US" dirty="0" smtClean="0">
                <a:solidFill>
                  <a:srgbClr val="228B22"/>
                </a:solidFill>
              </a:rPr>
              <a:t>Email</a:t>
            </a:r>
            <a:endParaRPr lang="en-US" dirty="0">
              <a:solidFill>
                <a:srgbClr val="228B22"/>
              </a:solidFill>
            </a:endParaRPr>
          </a:p>
        </p:txBody>
      </p:sp>
      <p:sp>
        <p:nvSpPr>
          <p:cNvPr id="29" name="Oval 28"/>
          <p:cNvSpPr/>
          <p:nvPr/>
        </p:nvSpPr>
        <p:spPr>
          <a:xfrm>
            <a:off x="3945927" y="5529680"/>
            <a:ext cx="1072312" cy="1071248"/>
          </a:xfrm>
          <a:prstGeom prst="ellipse">
            <a:avLst/>
          </a:prstGeom>
          <a:solidFill>
            <a:srgbClr val="65432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140283" y="5872186"/>
            <a:ext cx="892244" cy="369332"/>
          </a:xfrm>
          <a:prstGeom prst="rect">
            <a:avLst/>
          </a:prstGeom>
          <a:noFill/>
        </p:spPr>
        <p:txBody>
          <a:bodyPr wrap="square" rtlCol="0">
            <a:spAutoFit/>
          </a:bodyPr>
          <a:lstStyle/>
          <a:p>
            <a:r>
              <a:rPr lang="en-US" dirty="0" smtClean="0">
                <a:solidFill>
                  <a:schemeClr val="bg1"/>
                </a:solidFill>
              </a:rPr>
              <a:t>Send</a:t>
            </a:r>
            <a:endParaRPr lang="en-US" dirty="0">
              <a:solidFill>
                <a:schemeClr val="bg1"/>
              </a:solidFill>
            </a:endParaRPr>
          </a:p>
        </p:txBody>
      </p:sp>
      <p:sp>
        <p:nvSpPr>
          <p:cNvPr id="30" name="Rectangle 29"/>
          <p:cNvSpPr/>
          <p:nvPr/>
        </p:nvSpPr>
        <p:spPr>
          <a:xfrm>
            <a:off x="0" y="7140"/>
            <a:ext cx="12192000" cy="684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915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5665" y="1264521"/>
            <a:ext cx="2579447" cy="584775"/>
          </a:xfrm>
          <a:prstGeom prst="rect">
            <a:avLst/>
          </a:prstGeom>
          <a:noFill/>
        </p:spPr>
        <p:txBody>
          <a:bodyPr wrap="square" rtlCol="0">
            <a:spAutoFit/>
          </a:bodyPr>
          <a:lstStyle/>
          <a:p>
            <a:r>
              <a:rPr lang="en-US" sz="3200" dirty="0" smtClean="0"/>
              <a:t>About </a:t>
            </a:r>
            <a:r>
              <a:rPr lang="en-US" sz="3200" dirty="0" smtClean="0">
                <a:solidFill>
                  <a:srgbClr val="228B22"/>
                </a:solidFill>
              </a:rPr>
              <a:t>us</a:t>
            </a:r>
            <a:endParaRPr lang="en-US" sz="3200" dirty="0">
              <a:solidFill>
                <a:srgbClr val="228B22"/>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0610" y="180379"/>
            <a:ext cx="4798445" cy="639792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1073" y="4533013"/>
            <a:ext cx="1622048" cy="1081365"/>
          </a:xfrm>
          <a:prstGeom prst="rect">
            <a:avLst/>
          </a:prstGeom>
        </p:spPr>
      </p:pic>
      <p:sp>
        <p:nvSpPr>
          <p:cNvPr id="7" name="TextBox 6"/>
          <p:cNvSpPr txBox="1"/>
          <p:nvPr/>
        </p:nvSpPr>
        <p:spPr>
          <a:xfrm>
            <a:off x="717630" y="3056176"/>
            <a:ext cx="3588152" cy="1077218"/>
          </a:xfrm>
          <a:prstGeom prst="rect">
            <a:avLst/>
          </a:prstGeom>
          <a:noFill/>
        </p:spPr>
        <p:txBody>
          <a:bodyPr wrap="square" rtlCol="0">
            <a:spAutoFit/>
          </a:bodyPr>
          <a:lstStyle/>
          <a:p>
            <a:r>
              <a:rPr lang="en-US" sz="1600" dirty="0">
                <a:solidFill>
                  <a:prstClr val="black"/>
                </a:solidFill>
              </a:rPr>
              <a:t>Lorem ipsum dolor sit amet, consectetur adipiscing elit, sed do eiusmod tempor incididunt ut labore et dolore magna aliqua.</a:t>
            </a:r>
            <a:endParaRPr lang="en-US" sz="1600" dirty="0"/>
          </a:p>
        </p:txBody>
      </p:sp>
      <p:sp>
        <p:nvSpPr>
          <p:cNvPr id="8" name="TextBox 7"/>
          <p:cNvSpPr txBox="1"/>
          <p:nvPr/>
        </p:nvSpPr>
        <p:spPr>
          <a:xfrm>
            <a:off x="717630" y="2592729"/>
            <a:ext cx="567159" cy="369332"/>
          </a:xfrm>
          <a:prstGeom prst="rect">
            <a:avLst/>
          </a:prstGeom>
          <a:noFill/>
        </p:spPr>
        <p:txBody>
          <a:bodyPr wrap="square" rtlCol="0">
            <a:spAutoFit/>
          </a:bodyPr>
          <a:lstStyle/>
          <a:p>
            <a:r>
              <a:rPr lang="en-US" dirty="0" smtClean="0">
                <a:solidFill>
                  <a:srgbClr val="654321"/>
                </a:solidFill>
              </a:rPr>
              <a:t>Bio</a:t>
            </a:r>
            <a:endParaRPr lang="en-US" dirty="0">
              <a:solidFill>
                <a:srgbClr val="654321"/>
              </a:solidFill>
            </a:endParaRPr>
          </a:p>
        </p:txBody>
      </p:sp>
      <p:sp>
        <p:nvSpPr>
          <p:cNvPr id="9" name="TextBox 8"/>
          <p:cNvSpPr txBox="1"/>
          <p:nvPr/>
        </p:nvSpPr>
        <p:spPr>
          <a:xfrm>
            <a:off x="1760044" y="5245720"/>
            <a:ext cx="3588152" cy="1077218"/>
          </a:xfrm>
          <a:prstGeom prst="rect">
            <a:avLst/>
          </a:prstGeom>
          <a:noFill/>
        </p:spPr>
        <p:txBody>
          <a:bodyPr wrap="square" rtlCol="0">
            <a:spAutoFit/>
          </a:bodyPr>
          <a:lstStyle/>
          <a:p>
            <a:r>
              <a:rPr lang="en-US" sz="1600" dirty="0">
                <a:solidFill>
                  <a:prstClr val="black"/>
                </a:solidFill>
              </a:rPr>
              <a:t>Lorem ipsum dolor sit amet, consectetur adipiscing elit, sed do eiusmod tempor incididunt ut labore et dolore magna aliqua.</a:t>
            </a:r>
            <a:endParaRPr lang="en-US" sz="1600" dirty="0"/>
          </a:p>
        </p:txBody>
      </p:sp>
      <p:sp>
        <p:nvSpPr>
          <p:cNvPr id="10" name="TextBox 9"/>
          <p:cNvSpPr txBox="1"/>
          <p:nvPr/>
        </p:nvSpPr>
        <p:spPr>
          <a:xfrm>
            <a:off x="1760044" y="4782273"/>
            <a:ext cx="1515591" cy="369332"/>
          </a:xfrm>
          <a:prstGeom prst="rect">
            <a:avLst/>
          </a:prstGeom>
          <a:noFill/>
        </p:spPr>
        <p:txBody>
          <a:bodyPr wrap="square" rtlCol="0">
            <a:spAutoFit/>
          </a:bodyPr>
          <a:lstStyle/>
          <a:p>
            <a:r>
              <a:rPr lang="en-US" dirty="0" smtClean="0">
                <a:solidFill>
                  <a:srgbClr val="654321"/>
                </a:solidFill>
              </a:rPr>
              <a:t>Dedication</a:t>
            </a:r>
            <a:endParaRPr lang="en-US" dirty="0">
              <a:solidFill>
                <a:srgbClr val="654321"/>
              </a:solidFill>
            </a:endParaRPr>
          </a:p>
        </p:txBody>
      </p:sp>
    </p:spTree>
    <p:extLst>
      <p:ext uri="{BB962C8B-B14F-4D97-AF65-F5344CB8AC3E}">
        <p14:creationId xmlns:p14="http://schemas.microsoft.com/office/powerpoint/2010/main" val="2481190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17357" y="474562"/>
            <a:ext cx="2558005" cy="707886"/>
          </a:xfrm>
          <a:prstGeom prst="rect">
            <a:avLst/>
          </a:prstGeom>
          <a:noFill/>
        </p:spPr>
        <p:txBody>
          <a:bodyPr wrap="square" rtlCol="0">
            <a:spAutoFit/>
          </a:bodyPr>
          <a:lstStyle/>
          <a:p>
            <a:r>
              <a:rPr lang="en-US" sz="2400" dirty="0"/>
              <a:t>t</a:t>
            </a:r>
            <a:r>
              <a:rPr lang="en-US" sz="4000" dirty="0" smtClean="0">
                <a:solidFill>
                  <a:srgbClr val="228B22"/>
                </a:solidFill>
              </a:rPr>
              <a:t>o </a:t>
            </a:r>
            <a:r>
              <a:rPr lang="en-US" sz="4000" dirty="0" smtClean="0"/>
              <a:t>Our </a:t>
            </a:r>
            <a:r>
              <a:rPr lang="en-US" dirty="0" smtClean="0"/>
              <a:t>Clients</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8071" y="2002421"/>
            <a:ext cx="5019553" cy="3764665"/>
          </a:xfrm>
          <a:prstGeom prst="rect">
            <a:avLst/>
          </a:prstGeom>
        </p:spPr>
      </p:pic>
      <p:sp>
        <p:nvSpPr>
          <p:cNvPr id="9" name="TextBox 8"/>
          <p:cNvSpPr txBox="1"/>
          <p:nvPr/>
        </p:nvSpPr>
        <p:spPr>
          <a:xfrm>
            <a:off x="7118430" y="2893671"/>
            <a:ext cx="4421529" cy="2308324"/>
          </a:xfrm>
          <a:prstGeom prst="rect">
            <a:avLst/>
          </a:prstGeom>
          <a:noFill/>
        </p:spPr>
        <p:txBody>
          <a:bodyPr wrap="square" rtlCol="0">
            <a:spAutoFit/>
          </a:bodyPr>
          <a:lstStyle/>
          <a:p>
            <a:r>
              <a:rPr lang="en-US" sz="4800" dirty="0" smtClean="0"/>
              <a:t>We are all about you, and here to serve you. </a:t>
            </a:r>
            <a:endParaRPr lang="en-US" sz="4800" dirty="0"/>
          </a:p>
        </p:txBody>
      </p:sp>
      <p:sp>
        <p:nvSpPr>
          <p:cNvPr id="10" name="TextBox 9"/>
          <p:cNvSpPr txBox="1"/>
          <p:nvPr/>
        </p:nvSpPr>
        <p:spPr>
          <a:xfrm>
            <a:off x="219919" y="3509224"/>
            <a:ext cx="3588152" cy="1077218"/>
          </a:xfrm>
          <a:prstGeom prst="rect">
            <a:avLst/>
          </a:prstGeom>
          <a:noFill/>
        </p:spPr>
        <p:txBody>
          <a:bodyPr wrap="square" rtlCol="0">
            <a:spAutoFit/>
          </a:bodyPr>
          <a:lstStyle/>
          <a:p>
            <a:r>
              <a:rPr lang="en-US" sz="1600" dirty="0">
                <a:solidFill>
                  <a:prstClr val="black"/>
                </a:solidFill>
              </a:rPr>
              <a:t>Lorem ipsum dolor sit amet, consectetur adipiscing elit, sed do eiusmod tempor incididunt ut labore et dolore magna aliqua.</a:t>
            </a:r>
            <a:endParaRPr lang="en-US" sz="1600" dirty="0"/>
          </a:p>
        </p:txBody>
      </p:sp>
      <p:sp>
        <p:nvSpPr>
          <p:cNvPr id="11" name="TextBox 10"/>
          <p:cNvSpPr txBox="1"/>
          <p:nvPr/>
        </p:nvSpPr>
        <p:spPr>
          <a:xfrm>
            <a:off x="567852" y="2709005"/>
            <a:ext cx="2001728" cy="369332"/>
          </a:xfrm>
          <a:prstGeom prst="rect">
            <a:avLst/>
          </a:prstGeom>
          <a:noFill/>
        </p:spPr>
        <p:txBody>
          <a:bodyPr wrap="square" rtlCol="0">
            <a:spAutoFit/>
          </a:bodyPr>
          <a:lstStyle/>
          <a:p>
            <a:r>
              <a:rPr lang="en-US" dirty="0" smtClean="0">
                <a:solidFill>
                  <a:srgbClr val="654321"/>
                </a:solidFill>
              </a:rPr>
              <a:t>Reliable Service</a:t>
            </a:r>
            <a:endParaRPr lang="en-US" dirty="0">
              <a:solidFill>
                <a:srgbClr val="654321"/>
              </a:solidFill>
            </a:endParaRPr>
          </a:p>
        </p:txBody>
      </p:sp>
    </p:spTree>
    <p:extLst>
      <p:ext uri="{BB962C8B-B14F-4D97-AF65-F5344CB8AC3E}">
        <p14:creationId xmlns:p14="http://schemas.microsoft.com/office/powerpoint/2010/main" val="376967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16735" y="625033"/>
            <a:ext cx="8801640" cy="5868365"/>
          </a:xfrm>
          <a:prstGeom prst="rect">
            <a:avLst/>
          </a:prstGeom>
        </p:spPr>
      </p:pic>
      <p:sp>
        <p:nvSpPr>
          <p:cNvPr id="5" name="Rectangle 4"/>
          <p:cNvSpPr/>
          <p:nvPr/>
        </p:nvSpPr>
        <p:spPr>
          <a:xfrm>
            <a:off x="3870707" y="2257067"/>
            <a:ext cx="5335929" cy="2488557"/>
          </a:xfrm>
          <a:prstGeom prst="rect">
            <a:avLst/>
          </a:prstGeom>
          <a:solidFill>
            <a:srgbClr val="228B22">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863238" y="3094653"/>
            <a:ext cx="3866425" cy="584775"/>
          </a:xfrm>
          <a:prstGeom prst="rect">
            <a:avLst/>
          </a:prstGeom>
          <a:noFill/>
        </p:spPr>
        <p:txBody>
          <a:bodyPr wrap="square" rtlCol="0">
            <a:spAutoFit/>
          </a:bodyPr>
          <a:lstStyle/>
          <a:p>
            <a:r>
              <a:rPr lang="en-US" sz="3200" dirty="0" smtClean="0">
                <a:solidFill>
                  <a:schemeClr val="bg1">
                    <a:lumMod val="95000"/>
                  </a:schemeClr>
                </a:solidFill>
              </a:rPr>
              <a:t>Request a </a:t>
            </a:r>
            <a:r>
              <a:rPr lang="en-US" sz="3200" b="1" dirty="0" smtClean="0">
                <a:solidFill>
                  <a:schemeClr val="bg1">
                    <a:lumMod val="85000"/>
                  </a:schemeClr>
                </a:solidFill>
              </a:rPr>
              <a:t>service</a:t>
            </a:r>
            <a:endParaRPr lang="en-US" sz="3200" b="1" dirty="0">
              <a:solidFill>
                <a:schemeClr val="bg1">
                  <a:lumMod val="85000"/>
                </a:schemeClr>
              </a:solidFill>
            </a:endParaRPr>
          </a:p>
        </p:txBody>
      </p:sp>
    </p:spTree>
    <p:extLst>
      <p:ext uri="{BB962C8B-B14F-4D97-AF65-F5344CB8AC3E}">
        <p14:creationId xmlns:p14="http://schemas.microsoft.com/office/powerpoint/2010/main" val="1948532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43575" y="271463"/>
            <a:ext cx="3886200" cy="461665"/>
          </a:xfrm>
          <a:prstGeom prst="rect">
            <a:avLst/>
          </a:prstGeom>
          <a:noFill/>
        </p:spPr>
        <p:txBody>
          <a:bodyPr wrap="square" rtlCol="0">
            <a:spAutoFit/>
          </a:bodyPr>
          <a:lstStyle/>
          <a:p>
            <a:r>
              <a:rPr lang="en-US" sz="2400" dirty="0" smtClean="0"/>
              <a:t>Our Services</a:t>
            </a:r>
            <a:endParaRPr lang="en-US" sz="2400" dirty="0"/>
          </a:p>
        </p:txBody>
      </p:sp>
      <p:sp>
        <p:nvSpPr>
          <p:cNvPr id="6" name="Rectangle 5"/>
          <p:cNvSpPr/>
          <p:nvPr/>
        </p:nvSpPr>
        <p:spPr>
          <a:xfrm>
            <a:off x="6272213" y="733128"/>
            <a:ext cx="714375" cy="45719"/>
          </a:xfrm>
          <a:prstGeom prst="rect">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115051" y="4257674"/>
            <a:ext cx="4329112" cy="830997"/>
          </a:xfrm>
          <a:prstGeom prst="rect">
            <a:avLst/>
          </a:prstGeom>
          <a:noFill/>
        </p:spPr>
        <p:txBody>
          <a:bodyPr wrap="square" rtlCol="0">
            <a:spAutoFit/>
          </a:bodyPr>
          <a:lstStyle/>
          <a:p>
            <a:r>
              <a:rPr lang="en-US" sz="1600" dirty="0">
                <a:solidFill>
                  <a:prstClr val="black"/>
                </a:solidFill>
              </a:rPr>
              <a:t>Lorem ipsum dolor sit amet, consectetur adipiscing elit, sed do eiusmod tempor incididunt ut labore et dolore magna aliqua.</a:t>
            </a:r>
            <a:endParaRPr lang="en-US" sz="1600" dirty="0"/>
          </a:p>
        </p:txBody>
      </p:sp>
      <p:sp>
        <p:nvSpPr>
          <p:cNvPr id="8" name="TextBox 7"/>
          <p:cNvSpPr txBox="1"/>
          <p:nvPr/>
        </p:nvSpPr>
        <p:spPr>
          <a:xfrm>
            <a:off x="6928879" y="2982049"/>
            <a:ext cx="1515591" cy="646331"/>
          </a:xfrm>
          <a:prstGeom prst="rect">
            <a:avLst/>
          </a:prstGeom>
          <a:noFill/>
        </p:spPr>
        <p:txBody>
          <a:bodyPr wrap="square" rtlCol="0">
            <a:spAutoFit/>
          </a:bodyPr>
          <a:lstStyle/>
          <a:p>
            <a:r>
              <a:rPr lang="en-US" dirty="0" smtClean="0">
                <a:solidFill>
                  <a:srgbClr val="654321"/>
                </a:solidFill>
              </a:rPr>
              <a:t>Our core Service</a:t>
            </a:r>
            <a:endParaRPr lang="en-US" dirty="0">
              <a:solidFill>
                <a:srgbClr val="654321"/>
              </a:solidFill>
            </a:endParaRPr>
          </a:p>
        </p:txBody>
      </p:sp>
      <p:sp>
        <p:nvSpPr>
          <p:cNvPr id="9" name="Rectangle 8"/>
          <p:cNvSpPr/>
          <p:nvPr/>
        </p:nvSpPr>
        <p:spPr>
          <a:xfrm>
            <a:off x="7511970" y="5914663"/>
            <a:ext cx="2743200" cy="45719"/>
          </a:xfrm>
          <a:prstGeom prst="rect">
            <a:avLst/>
          </a:prstGeom>
          <a:solidFill>
            <a:srgbClr val="654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189520" y="5810200"/>
            <a:ext cx="254643" cy="254643"/>
          </a:xfrm>
          <a:prstGeom prst="ellipse">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102278" y="6169306"/>
            <a:ext cx="1620456" cy="307777"/>
          </a:xfrm>
          <a:prstGeom prst="rect">
            <a:avLst/>
          </a:prstGeom>
          <a:noFill/>
        </p:spPr>
        <p:txBody>
          <a:bodyPr wrap="square" rtlCol="0">
            <a:spAutoFit/>
          </a:bodyPr>
          <a:lstStyle/>
          <a:p>
            <a:r>
              <a:rPr lang="en-US" sz="1400" dirty="0" smtClean="0"/>
              <a:t>Request </a:t>
            </a:r>
            <a:r>
              <a:rPr lang="en-US" sz="1400" dirty="0" err="1" smtClean="0"/>
              <a:t>SeRViCE</a:t>
            </a:r>
            <a:endParaRPr lang="en-US" sz="1400"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69" y="1574158"/>
            <a:ext cx="4479023" cy="6383438"/>
          </a:xfrm>
          <a:prstGeom prst="rect">
            <a:avLst/>
          </a:prstGeom>
        </p:spPr>
      </p:pic>
    </p:spTree>
    <p:extLst>
      <p:ext uri="{BB962C8B-B14F-4D97-AF65-F5344CB8AC3E}">
        <p14:creationId xmlns:p14="http://schemas.microsoft.com/office/powerpoint/2010/main" val="3415232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671513"/>
            <a:ext cx="2828925" cy="369332"/>
          </a:xfrm>
          <a:prstGeom prst="rect">
            <a:avLst/>
          </a:prstGeom>
          <a:noFill/>
        </p:spPr>
        <p:txBody>
          <a:bodyPr wrap="square" rtlCol="0">
            <a:spAutoFit/>
          </a:bodyPr>
          <a:lstStyle/>
          <a:p>
            <a:r>
              <a:rPr lang="en-US" dirty="0" smtClean="0"/>
              <a:t>Full Septic Tank Signs</a:t>
            </a:r>
            <a:endParaRPr lang="en-US" dirty="0"/>
          </a:p>
        </p:txBody>
      </p:sp>
      <p:sp>
        <p:nvSpPr>
          <p:cNvPr id="5" name="Rectangle 4"/>
          <p:cNvSpPr/>
          <p:nvPr/>
        </p:nvSpPr>
        <p:spPr>
          <a:xfrm>
            <a:off x="1982945" y="2344659"/>
            <a:ext cx="3974949" cy="3727529"/>
          </a:xfrm>
          <a:prstGeom prst="rect">
            <a:avLst/>
          </a:prstGeom>
          <a:solidFill>
            <a:schemeClr val="bg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629032" y="1836828"/>
            <a:ext cx="942975" cy="1015663"/>
          </a:xfrm>
          <a:prstGeom prst="rect">
            <a:avLst/>
          </a:prstGeom>
          <a:noFill/>
        </p:spPr>
        <p:txBody>
          <a:bodyPr wrap="square" rtlCol="0">
            <a:spAutoFit/>
          </a:bodyPr>
          <a:lstStyle/>
          <a:p>
            <a:r>
              <a:rPr lang="en-US" sz="6000" b="1" dirty="0" smtClean="0">
                <a:solidFill>
                  <a:srgbClr val="228B22"/>
                </a:solidFill>
              </a:rPr>
              <a:t>1</a:t>
            </a:r>
            <a:endParaRPr lang="en-US" sz="6000" b="1" dirty="0">
              <a:solidFill>
                <a:srgbClr val="228B22"/>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95" y="3462338"/>
            <a:ext cx="2381250" cy="1905000"/>
          </a:xfrm>
          <a:prstGeom prst="rect">
            <a:avLst/>
          </a:prstGeom>
        </p:spPr>
      </p:pic>
      <p:sp>
        <p:nvSpPr>
          <p:cNvPr id="8" name="TextBox 7"/>
          <p:cNvSpPr txBox="1"/>
          <p:nvPr/>
        </p:nvSpPr>
        <p:spPr>
          <a:xfrm>
            <a:off x="2957513" y="3792924"/>
            <a:ext cx="3328987" cy="1077218"/>
          </a:xfrm>
          <a:prstGeom prst="rect">
            <a:avLst/>
          </a:prstGeom>
          <a:noFill/>
        </p:spPr>
        <p:txBody>
          <a:bodyPr wrap="square" rtlCol="0">
            <a:spAutoFit/>
          </a:bodyPr>
          <a:lstStyle/>
          <a:p>
            <a:r>
              <a:rPr lang="en-US" sz="1600" dirty="0">
                <a:solidFill>
                  <a:prstClr val="black"/>
                </a:solidFill>
              </a:rPr>
              <a:t>Lorem ipsum dolor sit amet, consectetur adipiscing elit, sed do eiusmod tempor incididunt ut labore et dolore magna aliqua.</a:t>
            </a:r>
            <a:endParaRPr lang="en-US" sz="1600" dirty="0"/>
          </a:p>
        </p:txBody>
      </p:sp>
      <p:sp>
        <p:nvSpPr>
          <p:cNvPr id="9" name="Rectangle 8"/>
          <p:cNvSpPr/>
          <p:nvPr/>
        </p:nvSpPr>
        <p:spPr>
          <a:xfrm>
            <a:off x="8132612" y="2411338"/>
            <a:ext cx="3974949" cy="3727529"/>
          </a:xfrm>
          <a:prstGeom prst="rect">
            <a:avLst/>
          </a:prstGeom>
          <a:solidFill>
            <a:schemeClr val="bg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778699" y="1903507"/>
            <a:ext cx="942975" cy="1015663"/>
          </a:xfrm>
          <a:prstGeom prst="rect">
            <a:avLst/>
          </a:prstGeom>
          <a:noFill/>
        </p:spPr>
        <p:txBody>
          <a:bodyPr wrap="square" rtlCol="0">
            <a:spAutoFit/>
          </a:bodyPr>
          <a:lstStyle/>
          <a:p>
            <a:r>
              <a:rPr lang="en-US" sz="6000" b="1" dirty="0">
                <a:solidFill>
                  <a:srgbClr val="228B22"/>
                </a:solidFill>
              </a:rPr>
              <a:t>2</a:t>
            </a:r>
            <a:endParaRPr lang="en-US" sz="6000" b="1" dirty="0">
              <a:solidFill>
                <a:srgbClr val="228B22"/>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3362" y="3529017"/>
            <a:ext cx="2381250" cy="1905000"/>
          </a:xfrm>
          <a:prstGeom prst="rect">
            <a:avLst/>
          </a:prstGeom>
        </p:spPr>
      </p:pic>
      <p:sp>
        <p:nvSpPr>
          <p:cNvPr id="12" name="TextBox 11"/>
          <p:cNvSpPr txBox="1"/>
          <p:nvPr/>
        </p:nvSpPr>
        <p:spPr>
          <a:xfrm>
            <a:off x="9232920" y="3876229"/>
            <a:ext cx="3328987" cy="1077218"/>
          </a:xfrm>
          <a:prstGeom prst="rect">
            <a:avLst/>
          </a:prstGeom>
          <a:noFill/>
        </p:spPr>
        <p:txBody>
          <a:bodyPr wrap="square" rtlCol="0">
            <a:spAutoFit/>
          </a:bodyPr>
          <a:lstStyle/>
          <a:p>
            <a:r>
              <a:rPr lang="en-US" sz="1600" dirty="0">
                <a:solidFill>
                  <a:prstClr val="black"/>
                </a:solidFill>
              </a:rPr>
              <a:t>Lorem ipsum dolor sit amet, consectetur adipiscing elit, sed do eiusmod tempor incididunt ut labore et dolore magna aliqua.</a:t>
            </a:r>
            <a:endParaRPr lang="en-US" sz="1600" dirty="0"/>
          </a:p>
        </p:txBody>
      </p:sp>
    </p:spTree>
    <p:extLst>
      <p:ext uri="{BB962C8B-B14F-4D97-AF65-F5344CB8AC3E}">
        <p14:creationId xmlns:p14="http://schemas.microsoft.com/office/powerpoint/2010/main" val="3281736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511970" y="5914663"/>
            <a:ext cx="2743200" cy="45719"/>
          </a:xfrm>
          <a:prstGeom prst="rect">
            <a:avLst/>
          </a:prstGeom>
          <a:solidFill>
            <a:srgbClr val="654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0189520" y="5810200"/>
            <a:ext cx="254643" cy="254643"/>
          </a:xfrm>
          <a:prstGeom prst="ellipse">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102278" y="6169306"/>
            <a:ext cx="1620456" cy="307777"/>
          </a:xfrm>
          <a:prstGeom prst="rect">
            <a:avLst/>
          </a:prstGeom>
          <a:noFill/>
        </p:spPr>
        <p:txBody>
          <a:bodyPr wrap="square" rtlCol="0">
            <a:spAutoFit/>
          </a:bodyPr>
          <a:lstStyle/>
          <a:p>
            <a:r>
              <a:rPr lang="en-US" sz="1400" dirty="0" smtClean="0"/>
              <a:t>Request SeRViCE</a:t>
            </a:r>
            <a:endParaRPr lang="en-US" sz="1400"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263" y="778847"/>
            <a:ext cx="4039517" cy="2693289"/>
          </a:xfrm>
          <a:prstGeom prst="rect">
            <a:avLst/>
          </a:prstGeom>
        </p:spPr>
      </p:pic>
      <p:sp>
        <p:nvSpPr>
          <p:cNvPr id="5" name="TextBox 4"/>
          <p:cNvSpPr txBox="1"/>
          <p:nvPr/>
        </p:nvSpPr>
        <p:spPr>
          <a:xfrm>
            <a:off x="3268582" y="1891090"/>
            <a:ext cx="2321990" cy="1015663"/>
          </a:xfrm>
          <a:prstGeom prst="rect">
            <a:avLst/>
          </a:prstGeom>
          <a:solidFill>
            <a:schemeClr val="bg1">
              <a:lumMod val="85000"/>
              <a:alpha val="76000"/>
            </a:schemeClr>
          </a:solidFill>
          <a:ln>
            <a:noFill/>
          </a:ln>
        </p:spPr>
        <p:txBody>
          <a:bodyPr wrap="square" rtlCol="0">
            <a:spAutoFit/>
          </a:bodyPr>
          <a:lstStyle/>
          <a:p>
            <a:r>
              <a:rPr lang="en-US" sz="6000" dirty="0" smtClean="0"/>
              <a:t>Faqs</a:t>
            </a:r>
            <a:endParaRPr lang="en-US" sz="6000" dirty="0"/>
          </a:p>
        </p:txBody>
      </p:sp>
    </p:spTree>
    <p:extLst>
      <p:ext uri="{BB962C8B-B14F-4D97-AF65-F5344CB8AC3E}">
        <p14:creationId xmlns:p14="http://schemas.microsoft.com/office/powerpoint/2010/main" val="2803059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32972" y="763929"/>
            <a:ext cx="4606724" cy="3293209"/>
          </a:xfrm>
          <a:prstGeom prst="rect">
            <a:avLst/>
          </a:prstGeom>
          <a:noFill/>
        </p:spPr>
        <p:txBody>
          <a:bodyPr wrap="square" rtlCol="0">
            <a:spAutoFit/>
          </a:bodyPr>
          <a:lstStyle/>
          <a:p>
            <a:r>
              <a:rPr lang="en-US" dirty="0" smtClean="0"/>
              <a:t>SEPTIC TANKS COLOR PALLETE</a:t>
            </a:r>
          </a:p>
          <a:p>
            <a:endParaRPr lang="en-US" dirty="0" smtClean="0"/>
          </a:p>
          <a:p>
            <a:r>
              <a:rPr lang="en-US" sz="1400" dirty="0" err="1" smtClean="0"/>
              <a:t>ColorName</a:t>
            </a:r>
            <a:r>
              <a:rPr lang="en-US" sz="1400" dirty="0" smtClean="0"/>
              <a:t>: Olive green </a:t>
            </a:r>
          </a:p>
          <a:p>
            <a:pPr lvl="0"/>
            <a:r>
              <a:rPr lang="en-US" sz="1400" dirty="0" err="1" smtClean="0"/>
              <a:t>ColorCode</a:t>
            </a:r>
            <a:r>
              <a:rPr lang="en-US" sz="1400" dirty="0" smtClean="0"/>
              <a:t>: </a:t>
            </a:r>
            <a:r>
              <a:rPr kumimoji="0" lang="en-US" sz="1400" b="0" i="0" u="none" strike="noStrike" cap="none" normalizeH="0" baseline="0" dirty="0" smtClean="0">
                <a:ln>
                  <a:noFill/>
                </a:ln>
                <a:solidFill>
                  <a:schemeClr val="tx1"/>
                </a:solidFill>
                <a:effectLst/>
                <a:latin typeface="Arial Unicode MS" panose="020B0604020202020204" pitchFamily="34" charset="-128"/>
              </a:rPr>
              <a:t>#3D9970</a:t>
            </a:r>
            <a:r>
              <a:rPr kumimoji="0" lang="en-US" sz="1400" b="0" i="0" u="none" strike="noStrike" cap="none" normalizeH="0" baseline="0" dirty="0" smtClean="0">
                <a:ln>
                  <a:noFill/>
                </a:ln>
                <a:solidFill>
                  <a:schemeClr val="tx1"/>
                </a:solidFill>
                <a:effectLst/>
              </a:rPr>
              <a:t>  </a:t>
            </a:r>
          </a:p>
          <a:p>
            <a:pPr lvl="0"/>
            <a:r>
              <a:rPr lang="en-US" sz="1400" dirty="0" err="1" smtClean="0">
                <a:latin typeface="Arial" panose="020B0604020202020204" pitchFamily="34" charset="0"/>
              </a:rPr>
              <a:t>colorName</a:t>
            </a:r>
            <a:r>
              <a:rPr lang="en-US" sz="1400" dirty="0" smtClean="0">
                <a:latin typeface="Arial" panose="020B0604020202020204" pitchFamily="34" charset="0"/>
              </a:rPr>
              <a:t>: Forest Green </a:t>
            </a:r>
          </a:p>
          <a:p>
            <a:pPr lvl="0"/>
            <a:r>
              <a:rPr kumimoji="0" lang="en-US" sz="1400" b="0" i="0" u="none" strike="noStrike" cap="none" normalizeH="0" baseline="0" dirty="0" err="1" smtClean="0">
                <a:ln>
                  <a:noFill/>
                </a:ln>
                <a:solidFill>
                  <a:schemeClr val="tx1"/>
                </a:solidFill>
                <a:effectLst/>
                <a:latin typeface="Arial" panose="020B0604020202020204" pitchFamily="34" charset="0"/>
              </a:rPr>
              <a:t>Colorcode</a:t>
            </a:r>
            <a:r>
              <a:rPr kumimoji="0" lang="en-US" sz="1400" b="0" i="0" u="none" strike="noStrike" cap="none" normalizeH="0" baseline="0" dirty="0" smtClean="0">
                <a:ln>
                  <a:noFill/>
                </a:ln>
                <a:solidFill>
                  <a:schemeClr val="tx1"/>
                </a:solidFill>
                <a:effectLst/>
                <a:latin typeface="Arial" panose="020B0604020202020204" pitchFamily="34" charset="0"/>
              </a:rPr>
              <a:t>: </a:t>
            </a:r>
            <a:r>
              <a:rPr lang="en-US" sz="1400" dirty="0" smtClean="0"/>
              <a:t>#228B22 </a:t>
            </a:r>
          </a:p>
          <a:p>
            <a:r>
              <a:rPr lang="en-US" sz="1400" dirty="0" smtClean="0"/>
              <a:t>RGB: </a:t>
            </a:r>
            <a:r>
              <a:rPr lang="en-US" sz="1400" b="1" dirty="0" smtClean="0"/>
              <a:t>rgb</a:t>
            </a:r>
            <a:r>
              <a:rPr lang="en-US" sz="1400" dirty="0" smtClean="0"/>
              <a:t>(34,139,34)</a:t>
            </a:r>
          </a:p>
          <a:p>
            <a:r>
              <a:rPr kumimoji="0" lang="en-US" sz="1400" b="0" i="0" u="none" strike="noStrike" cap="none" normalizeH="0" baseline="0" dirty="0" err="1" smtClean="0">
                <a:ln>
                  <a:noFill/>
                </a:ln>
                <a:solidFill>
                  <a:schemeClr val="tx1"/>
                </a:solidFill>
                <a:effectLst/>
              </a:rPr>
              <a:t>colorNAME</a:t>
            </a:r>
            <a:r>
              <a:rPr kumimoji="0" lang="en-US" sz="1400" b="0" i="0" u="none" strike="noStrike" cap="none" normalizeH="0" baseline="0" dirty="0" smtClean="0">
                <a:ln>
                  <a:noFill/>
                </a:ln>
                <a:solidFill>
                  <a:schemeClr val="tx1"/>
                </a:solidFill>
                <a:effectLst/>
              </a:rPr>
              <a:t>: Brown </a:t>
            </a:r>
          </a:p>
          <a:p>
            <a:r>
              <a:rPr lang="en-US" sz="1400" dirty="0" err="1" smtClean="0"/>
              <a:t>Colorcode</a:t>
            </a:r>
            <a:r>
              <a:rPr lang="en-US" sz="1400" dirty="0" smtClean="0"/>
              <a:t>: </a:t>
            </a:r>
          </a:p>
          <a:p>
            <a:r>
              <a:rPr kumimoji="0" lang="en-US" sz="1400" b="0" i="0" u="none" strike="noStrike" cap="none" normalizeH="0" baseline="0" dirty="0" err="1" smtClean="0">
                <a:ln>
                  <a:noFill/>
                </a:ln>
                <a:solidFill>
                  <a:schemeClr val="tx1"/>
                </a:solidFill>
                <a:effectLst/>
              </a:rPr>
              <a:t>Colorname</a:t>
            </a:r>
            <a:r>
              <a:rPr kumimoji="0" lang="en-US" sz="1400" b="0" i="0" u="none" strike="noStrike" cap="none" normalizeH="0" baseline="0" dirty="0" smtClean="0">
                <a:ln>
                  <a:noFill/>
                </a:ln>
                <a:solidFill>
                  <a:schemeClr val="tx1"/>
                </a:solidFill>
                <a:effectLst/>
              </a:rPr>
              <a:t>: Gold,</a:t>
            </a:r>
          </a:p>
          <a:p>
            <a:r>
              <a:rPr lang="en-US" sz="1400" dirty="0" err="1" smtClean="0"/>
              <a:t>Colorcode</a:t>
            </a:r>
            <a:r>
              <a:rPr lang="en-US" sz="1400" dirty="0" smtClean="0"/>
              <a:t>: #fad884</a:t>
            </a:r>
            <a:endParaRPr kumimoji="0" lang="en-US" sz="1400" b="0" i="0" u="none" strike="noStrike" cap="none" normalizeH="0" baseline="0" dirty="0" smtClean="0">
              <a:ln>
                <a:noFill/>
              </a:ln>
              <a:solidFill>
                <a:schemeClr val="tx1"/>
              </a:solidFill>
              <a:effectLst/>
            </a:endParaRPr>
          </a:p>
          <a:p>
            <a:pPr lvl="0"/>
            <a:endParaRPr kumimoji="0" lang="en-US" sz="1400" b="0" i="0" u="none" strike="noStrike" cap="none" normalizeH="0" baseline="0" dirty="0" smtClean="0">
              <a:ln>
                <a:noFill/>
              </a:ln>
              <a:solidFill>
                <a:schemeClr val="tx1"/>
              </a:solidFill>
              <a:effectLst/>
              <a:latin typeface="Arial" panose="020B0604020202020204" pitchFamily="34" charset="0"/>
            </a:endParaRPr>
          </a:p>
          <a:p>
            <a:endParaRPr lang="en-US" sz="1400" dirty="0" smtClean="0"/>
          </a:p>
          <a:p>
            <a:endParaRPr lang="en-US" dirty="0"/>
          </a:p>
        </p:txBody>
      </p:sp>
      <p:sp>
        <p:nvSpPr>
          <p:cNvPr id="9" name="Rectangle 8"/>
          <p:cNvSpPr/>
          <p:nvPr/>
        </p:nvSpPr>
        <p:spPr>
          <a:xfrm>
            <a:off x="1701479" y="3634451"/>
            <a:ext cx="983848" cy="613458"/>
          </a:xfrm>
          <a:prstGeom prst="rect">
            <a:avLst/>
          </a:prstGeom>
          <a:solidFill>
            <a:srgbClr val="228B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685327" y="3637826"/>
            <a:ext cx="983848" cy="613458"/>
          </a:xfrm>
          <a:prstGeom prst="rect">
            <a:avLst/>
          </a:prstGeom>
          <a:solidFill>
            <a:srgbClr val="6543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69175" y="3628874"/>
            <a:ext cx="983848" cy="613458"/>
          </a:xfrm>
          <a:prstGeom prst="rect">
            <a:avLst/>
          </a:prstGeom>
          <a:solidFill>
            <a:srgbClr val="FFCC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447224" y="2571750"/>
            <a:ext cx="1657349" cy="369332"/>
          </a:xfrm>
          <a:prstGeom prst="rect">
            <a:avLst/>
          </a:prstGeom>
          <a:noFill/>
        </p:spPr>
        <p:txBody>
          <a:bodyPr wrap="square" rtlCol="0">
            <a:spAutoFit/>
          </a:bodyPr>
          <a:lstStyle/>
          <a:p>
            <a:r>
              <a:rPr lang="en-US" dirty="0" smtClean="0"/>
              <a:t>We are fRiendly</a:t>
            </a:r>
            <a:endParaRPr lang="en-US" dirty="0"/>
          </a:p>
        </p:txBody>
      </p:sp>
      <p:sp>
        <p:nvSpPr>
          <p:cNvPr id="7" name="TextBox 6"/>
          <p:cNvSpPr txBox="1"/>
          <p:nvPr/>
        </p:nvSpPr>
        <p:spPr>
          <a:xfrm>
            <a:off x="7485323" y="2951756"/>
            <a:ext cx="1893094" cy="369332"/>
          </a:xfrm>
          <a:prstGeom prst="rect">
            <a:avLst/>
          </a:prstGeom>
          <a:noFill/>
        </p:spPr>
        <p:txBody>
          <a:bodyPr wrap="square" rtlCol="0">
            <a:spAutoFit/>
          </a:bodyPr>
          <a:lstStyle/>
          <a:p>
            <a:r>
              <a:rPr lang="en-US" dirty="0" smtClean="0"/>
              <a:t>We are courteous</a:t>
            </a:r>
            <a:endParaRPr lang="en-US" dirty="0"/>
          </a:p>
        </p:txBody>
      </p:sp>
      <p:sp>
        <p:nvSpPr>
          <p:cNvPr id="8" name="TextBox 7"/>
          <p:cNvSpPr txBox="1"/>
          <p:nvPr/>
        </p:nvSpPr>
        <p:spPr>
          <a:xfrm>
            <a:off x="7451986" y="3379981"/>
            <a:ext cx="1652587" cy="369332"/>
          </a:xfrm>
          <a:prstGeom prst="rect">
            <a:avLst/>
          </a:prstGeom>
          <a:noFill/>
        </p:spPr>
        <p:txBody>
          <a:bodyPr wrap="square" rtlCol="0">
            <a:spAutoFit/>
          </a:bodyPr>
          <a:lstStyle/>
          <a:p>
            <a:r>
              <a:rPr lang="en-US" dirty="0" smtClean="0"/>
              <a:t>We cherish you</a:t>
            </a:r>
            <a:endParaRPr lang="en-US" dirty="0"/>
          </a:p>
        </p:txBody>
      </p:sp>
      <p:sp>
        <p:nvSpPr>
          <p:cNvPr id="12" name="TextBox 11"/>
          <p:cNvSpPr txBox="1"/>
          <p:nvPr/>
        </p:nvSpPr>
        <p:spPr>
          <a:xfrm>
            <a:off x="7447223" y="3752263"/>
            <a:ext cx="1657349" cy="646331"/>
          </a:xfrm>
          <a:prstGeom prst="rect">
            <a:avLst/>
          </a:prstGeom>
          <a:noFill/>
        </p:spPr>
        <p:txBody>
          <a:bodyPr wrap="square" rtlCol="0">
            <a:spAutoFit/>
          </a:bodyPr>
          <a:lstStyle/>
          <a:p>
            <a:r>
              <a:rPr lang="en-US" dirty="0" smtClean="0"/>
              <a:t>We’d like you to be our friend</a:t>
            </a:r>
            <a:endParaRPr lang="en-US" dirty="0"/>
          </a:p>
        </p:txBody>
      </p:sp>
    </p:spTree>
    <p:extLst>
      <p:ext uri="{BB962C8B-B14F-4D97-AF65-F5344CB8AC3E}">
        <p14:creationId xmlns:p14="http://schemas.microsoft.com/office/powerpoint/2010/main" val="3939217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06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Water - 214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6858000"/>
          </a:xfrm>
          <a:prstGeom prst="rect">
            <a:avLst/>
          </a:prstGeom>
        </p:spPr>
      </p:pic>
      <p:sp>
        <p:nvSpPr>
          <p:cNvPr id="8" name="Rectangle 7"/>
          <p:cNvSpPr/>
          <p:nvPr/>
        </p:nvSpPr>
        <p:spPr>
          <a:xfrm>
            <a:off x="0" y="0"/>
            <a:ext cx="12191999" cy="6858000"/>
          </a:xfrm>
          <a:prstGeom prst="rect">
            <a:avLst/>
          </a:prstGeom>
          <a:solidFill>
            <a:srgbClr val="228B2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13458" y="393539"/>
            <a:ext cx="2974694" cy="523220"/>
          </a:xfrm>
          <a:prstGeom prst="rect">
            <a:avLst/>
          </a:prstGeom>
          <a:noFill/>
        </p:spPr>
        <p:txBody>
          <a:bodyPr wrap="square" rtlCol="0">
            <a:spAutoFit/>
          </a:bodyPr>
          <a:lstStyle/>
          <a:p>
            <a:r>
              <a:rPr lang="en-US" sz="2800" dirty="0" smtClean="0">
                <a:solidFill>
                  <a:schemeClr val="bg1"/>
                </a:solidFill>
              </a:rPr>
              <a:t>Our Goal</a:t>
            </a:r>
            <a:endParaRPr lang="en-US" sz="2800" dirty="0">
              <a:solidFill>
                <a:schemeClr val="bg1"/>
              </a:solidFill>
            </a:endParaRPr>
          </a:p>
        </p:txBody>
      </p:sp>
      <p:sp>
        <p:nvSpPr>
          <p:cNvPr id="13" name="Rectangle 12"/>
          <p:cNvSpPr/>
          <p:nvPr/>
        </p:nvSpPr>
        <p:spPr>
          <a:xfrm>
            <a:off x="3588151" y="2884473"/>
            <a:ext cx="5598711" cy="1330340"/>
          </a:xfrm>
          <a:prstGeom prst="rect">
            <a:avLst/>
          </a:prstGeom>
          <a:solidFill>
            <a:srgbClr val="228B2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88151" y="3087978"/>
            <a:ext cx="5427261" cy="923330"/>
          </a:xfrm>
          <a:prstGeom prst="rect">
            <a:avLst/>
          </a:prstGeom>
          <a:noFill/>
        </p:spPr>
        <p:txBody>
          <a:bodyPr wrap="square" rtlCol="0">
            <a:spAutoFit/>
          </a:bodyPr>
          <a:lstStyle/>
          <a:p>
            <a:r>
              <a:rPr lang="en-US" dirty="0">
                <a:solidFill>
                  <a:schemeClr val="bg1"/>
                </a:solidFill>
              </a:rPr>
              <a:t>Lorem ipsum dolor sit amet, consectetur adipiscing elit, sed do eiusmod tempor incididunt ut labore et dolore magna aliqua. Ut enim ad minim veniam, </a:t>
            </a:r>
            <a:r>
              <a:rPr lang="en-US" dirty="0" smtClean="0">
                <a:solidFill>
                  <a:schemeClr val="bg1"/>
                </a:solidFill>
              </a:rPr>
              <a:t>quis</a:t>
            </a:r>
            <a:endParaRPr lang="en-US" dirty="0">
              <a:solidFill>
                <a:schemeClr val="bg1"/>
              </a:solidFill>
            </a:endParaRPr>
          </a:p>
        </p:txBody>
      </p:sp>
      <p:sp>
        <p:nvSpPr>
          <p:cNvPr id="15" name="Rectangle 14"/>
          <p:cNvSpPr/>
          <p:nvPr/>
        </p:nvSpPr>
        <p:spPr>
          <a:xfrm>
            <a:off x="6015038" y="5100638"/>
            <a:ext cx="742950" cy="800100"/>
          </a:xfrm>
          <a:prstGeom prst="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01781" y="5382427"/>
            <a:ext cx="742950" cy="800100"/>
          </a:xfrm>
          <a:prstGeom prst="rect">
            <a:avLst/>
          </a:prstGeom>
          <a:solidFill>
            <a:srgbClr val="654321">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167438" y="5253038"/>
            <a:ext cx="742950" cy="800100"/>
          </a:xfrm>
          <a:prstGeom prst="rect">
            <a:avLst/>
          </a:prstGeom>
          <a:solidFill>
            <a:srgbClr val="654321">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757988" y="5782477"/>
            <a:ext cx="1504950" cy="646331"/>
          </a:xfrm>
          <a:prstGeom prst="rect">
            <a:avLst/>
          </a:prstGeom>
          <a:noFill/>
        </p:spPr>
        <p:txBody>
          <a:bodyPr wrap="square" rtlCol="0">
            <a:spAutoFit/>
          </a:bodyPr>
          <a:lstStyle/>
          <a:p>
            <a:r>
              <a:rPr lang="en-US" dirty="0" smtClean="0">
                <a:solidFill>
                  <a:schemeClr val="bg1"/>
                </a:solidFill>
              </a:rPr>
              <a:t>Become</a:t>
            </a:r>
            <a:r>
              <a:rPr lang="en-US" dirty="0" smtClean="0"/>
              <a:t> our client</a:t>
            </a:r>
            <a:endParaRPr lang="en-US" dirty="0"/>
          </a:p>
        </p:txBody>
      </p:sp>
    </p:spTree>
    <p:extLst>
      <p:ext uri="{BB962C8B-B14F-4D97-AF65-F5344CB8AC3E}">
        <p14:creationId xmlns:p14="http://schemas.microsoft.com/office/powerpoint/2010/main" val="6047689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96901" y="2562215"/>
            <a:ext cx="6690167" cy="769441"/>
          </a:xfrm>
          <a:prstGeom prst="rect">
            <a:avLst/>
          </a:prstGeom>
          <a:noFill/>
        </p:spPr>
        <p:txBody>
          <a:bodyPr wrap="square" rtlCol="0">
            <a:spAutoFit/>
          </a:bodyPr>
          <a:lstStyle/>
          <a:p>
            <a:r>
              <a:rPr lang="en-US" sz="4400" dirty="0" smtClean="0">
                <a:solidFill>
                  <a:srgbClr val="228B22"/>
                </a:solidFill>
              </a:rPr>
              <a:t>South Septic </a:t>
            </a:r>
            <a:r>
              <a:rPr lang="en-US" sz="4400" dirty="0" smtClean="0"/>
              <a:t>Waste Disposal</a:t>
            </a:r>
            <a:endParaRPr lang="en-US" sz="4400" dirty="0"/>
          </a:p>
        </p:txBody>
      </p:sp>
      <p:sp>
        <p:nvSpPr>
          <p:cNvPr id="7" name="Oval 6"/>
          <p:cNvSpPr/>
          <p:nvPr/>
        </p:nvSpPr>
        <p:spPr>
          <a:xfrm>
            <a:off x="9322754" y="2822986"/>
            <a:ext cx="71384" cy="71384"/>
          </a:xfrm>
          <a:prstGeom prst="ellipse">
            <a:avLst/>
          </a:prstGeom>
          <a:solidFill>
            <a:srgbClr val="228B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269158" y="3053524"/>
            <a:ext cx="71384" cy="71384"/>
          </a:xfrm>
          <a:prstGeom prst="ellipse">
            <a:avLst/>
          </a:prstGeom>
          <a:solidFill>
            <a:srgbClr val="228B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497165" y="501571"/>
            <a:ext cx="2474756" cy="970042"/>
          </a:xfrm>
          <a:prstGeom prst="rect">
            <a:avLst/>
          </a:prstGeom>
          <a:solidFill>
            <a:schemeClr val="bg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671638" y="814390"/>
            <a:ext cx="1771650" cy="369332"/>
          </a:xfrm>
          <a:prstGeom prst="rect">
            <a:avLst/>
          </a:prstGeom>
          <a:noFill/>
        </p:spPr>
        <p:txBody>
          <a:bodyPr wrap="square" rtlCol="0">
            <a:spAutoFit/>
          </a:bodyPr>
          <a:lstStyle/>
          <a:p>
            <a:r>
              <a:rPr lang="en-US" dirty="0" smtClean="0"/>
              <a:t>Our Pledge</a:t>
            </a:r>
            <a:endParaRPr lang="en-US" dirty="0"/>
          </a:p>
        </p:txBody>
      </p:sp>
      <p:sp>
        <p:nvSpPr>
          <p:cNvPr id="15" name="Oval 14"/>
          <p:cNvSpPr/>
          <p:nvPr/>
        </p:nvSpPr>
        <p:spPr>
          <a:xfrm>
            <a:off x="6777356" y="4871345"/>
            <a:ext cx="526269" cy="525747"/>
          </a:xfrm>
          <a:prstGeom prst="ellipse">
            <a:avLst/>
          </a:prstGeom>
          <a:solidFill>
            <a:schemeClr val="bg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967550" y="5882605"/>
            <a:ext cx="704088" cy="703389"/>
          </a:xfrm>
          <a:prstGeom prst="ellipse">
            <a:avLst/>
          </a:prstGeom>
          <a:solidFill>
            <a:schemeClr val="bg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800352" y="4386263"/>
            <a:ext cx="6876084" cy="738664"/>
          </a:xfrm>
          <a:prstGeom prst="rect">
            <a:avLst/>
          </a:prstGeom>
          <a:noFill/>
        </p:spPr>
        <p:txBody>
          <a:bodyPr wrap="square" rtlCol="0">
            <a:spAutoFit/>
          </a:bodyPr>
          <a:lstStyle/>
          <a:p>
            <a:r>
              <a:rPr lang="en-US" sz="1400" dirty="0" smtClean="0"/>
              <a:t>Lorem ipsum dolor sit amet, consectetur adipiscing elit, sed do eiusmod tempor incididunt ut labore et dolore magna aliqua. Ut enim ad minim veniam, quis nostrud exercitation ullamco laboris nisi ut aliquip ex ea commodo consequat.</a:t>
            </a:r>
            <a:endParaRPr lang="en-US" sz="1400" dirty="0"/>
          </a:p>
        </p:txBody>
      </p:sp>
    </p:spTree>
    <p:extLst>
      <p:ext uri="{BB962C8B-B14F-4D97-AF65-F5344CB8AC3E}">
        <p14:creationId xmlns:p14="http://schemas.microsoft.com/office/powerpoint/2010/main" val="36157898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81790" y="2335192"/>
            <a:ext cx="359929" cy="1889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140000">
            <a:off x="189235" y="3107123"/>
            <a:ext cx="1309554" cy="307777"/>
          </a:xfrm>
          <a:prstGeom prst="rect">
            <a:avLst/>
          </a:prstGeom>
          <a:noFill/>
        </p:spPr>
        <p:txBody>
          <a:bodyPr wrap="square" rtlCol="0">
            <a:spAutoFit/>
          </a:bodyPr>
          <a:lstStyle/>
          <a:p>
            <a:r>
              <a:rPr lang="en-US" sz="1400" dirty="0" smtClean="0">
                <a:solidFill>
                  <a:srgbClr val="654321"/>
                </a:solidFill>
              </a:rPr>
              <a:t>Our passion</a:t>
            </a:r>
            <a:endParaRPr lang="en-US" sz="1400" dirty="0">
              <a:solidFill>
                <a:srgbClr val="654321"/>
              </a:solidFill>
            </a:endParaRPr>
          </a:p>
        </p:txBody>
      </p:sp>
      <p:sp>
        <p:nvSpPr>
          <p:cNvPr id="7" name="Rectangle 6"/>
          <p:cNvSpPr/>
          <p:nvPr/>
        </p:nvSpPr>
        <p:spPr>
          <a:xfrm>
            <a:off x="5312780" y="1381727"/>
            <a:ext cx="6879220" cy="3796496"/>
          </a:xfrm>
          <a:prstGeom prst="rect">
            <a:avLst/>
          </a:prstGeom>
          <a:solidFill>
            <a:schemeClr val="bg1"/>
          </a:solidFill>
          <a:ln>
            <a:noFill/>
          </a:ln>
          <a:effectLst>
            <a:outerShdw blurRad="571500" dist="114300" dir="10800000" algn="r" rotWithShape="0">
              <a:srgbClr val="228B22">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5902" y="4235608"/>
            <a:ext cx="2673755" cy="1782503"/>
          </a:xfrm>
          <a:prstGeom prst="rect">
            <a:avLst/>
          </a:prstGeom>
        </p:spPr>
      </p:pic>
      <p:sp>
        <p:nvSpPr>
          <p:cNvPr id="9" name="TextBox 8"/>
          <p:cNvSpPr txBox="1"/>
          <p:nvPr/>
        </p:nvSpPr>
        <p:spPr>
          <a:xfrm>
            <a:off x="5868365" y="1817225"/>
            <a:ext cx="2627453" cy="369332"/>
          </a:xfrm>
          <a:prstGeom prst="rect">
            <a:avLst/>
          </a:prstGeom>
          <a:noFill/>
        </p:spPr>
        <p:txBody>
          <a:bodyPr wrap="square" rtlCol="0">
            <a:spAutoFit/>
          </a:bodyPr>
          <a:lstStyle/>
          <a:p>
            <a:r>
              <a:rPr lang="en-US" dirty="0" smtClean="0"/>
              <a:t>Waste Management</a:t>
            </a:r>
            <a:endParaRPr lang="en-US" dirty="0"/>
          </a:p>
        </p:txBody>
      </p:sp>
      <p:sp>
        <p:nvSpPr>
          <p:cNvPr id="11" name="TextBox 10"/>
          <p:cNvSpPr txBox="1"/>
          <p:nvPr/>
        </p:nvSpPr>
        <p:spPr>
          <a:xfrm>
            <a:off x="6007261" y="2603648"/>
            <a:ext cx="3113590" cy="646331"/>
          </a:xfrm>
          <a:prstGeom prst="rect">
            <a:avLst/>
          </a:prstGeom>
          <a:noFill/>
        </p:spPr>
        <p:txBody>
          <a:bodyPr wrap="square" rtlCol="0">
            <a:spAutoFit/>
          </a:bodyPr>
          <a:lstStyle/>
          <a:p>
            <a:r>
              <a:rPr lang="en-US" sz="1200" dirty="0">
                <a:solidFill>
                  <a:prstClr val="black"/>
                </a:solidFill>
              </a:rPr>
              <a:t>Lorem ipsum dolor sit amet, consectetur adipiscing elit, sed do eiusmod tempor incididunt ut labore et dolore magna aliqua.</a:t>
            </a:r>
            <a:endParaRPr lang="en-US" sz="1200" dirty="0"/>
          </a:p>
        </p:txBody>
      </p:sp>
      <p:sp>
        <p:nvSpPr>
          <p:cNvPr id="12" name="TextBox 11"/>
          <p:cNvSpPr txBox="1"/>
          <p:nvPr/>
        </p:nvSpPr>
        <p:spPr>
          <a:xfrm>
            <a:off x="9363919" y="3244334"/>
            <a:ext cx="2627453" cy="369332"/>
          </a:xfrm>
          <a:prstGeom prst="rect">
            <a:avLst/>
          </a:prstGeom>
          <a:noFill/>
        </p:spPr>
        <p:txBody>
          <a:bodyPr wrap="square" rtlCol="0">
            <a:spAutoFit/>
          </a:bodyPr>
          <a:lstStyle/>
          <a:p>
            <a:r>
              <a:rPr lang="en-US" dirty="0" smtClean="0"/>
              <a:t>Waste Disposal</a:t>
            </a:r>
            <a:endParaRPr lang="en-US" dirty="0"/>
          </a:p>
        </p:txBody>
      </p:sp>
      <p:sp>
        <p:nvSpPr>
          <p:cNvPr id="14" name="TextBox 13"/>
          <p:cNvSpPr txBox="1"/>
          <p:nvPr/>
        </p:nvSpPr>
        <p:spPr>
          <a:xfrm>
            <a:off x="9120851" y="3985375"/>
            <a:ext cx="3113590" cy="646331"/>
          </a:xfrm>
          <a:prstGeom prst="rect">
            <a:avLst/>
          </a:prstGeom>
          <a:noFill/>
        </p:spPr>
        <p:txBody>
          <a:bodyPr wrap="square" rtlCol="0">
            <a:spAutoFit/>
          </a:bodyPr>
          <a:lstStyle/>
          <a:p>
            <a:r>
              <a:rPr lang="en-US" sz="1200" dirty="0">
                <a:solidFill>
                  <a:prstClr val="black"/>
                </a:solidFill>
              </a:rPr>
              <a:t>Lorem ipsum dolor sit amet, consectetur adipiscing elit, sed do eiusmod tempor incididunt ut labore et dolore magna aliqua.</a:t>
            </a:r>
            <a:endParaRPr lang="en-US" sz="1200" dirty="0"/>
          </a:p>
        </p:txBody>
      </p:sp>
      <p:sp>
        <p:nvSpPr>
          <p:cNvPr id="16" name="Oval 15"/>
          <p:cNvSpPr/>
          <p:nvPr/>
        </p:nvSpPr>
        <p:spPr>
          <a:xfrm>
            <a:off x="7095850" y="4882417"/>
            <a:ext cx="526269" cy="525747"/>
          </a:xfrm>
          <a:prstGeom prst="ellipse">
            <a:avLst/>
          </a:prstGeom>
          <a:solidFill>
            <a:schemeClr val="bg1"/>
          </a:solidFill>
          <a:ln>
            <a:noFill/>
          </a:ln>
          <a:effectLst>
            <a:outerShdw blurRad="127000" dist="101600" dir="10800000" algn="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505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285875" y="3100219"/>
            <a:ext cx="10429875" cy="2400657"/>
          </a:xfrm>
          <a:prstGeom prst="rect">
            <a:avLst/>
          </a:prstGeom>
          <a:noFill/>
        </p:spPr>
        <p:txBody>
          <a:bodyPr wrap="square" rtlCol="0">
            <a:spAutoFit/>
          </a:bodyPr>
          <a:lstStyle/>
          <a:p>
            <a:r>
              <a:rPr lang="en-US" sz="15000" dirty="0" smtClean="0"/>
              <a:t>South Septic </a:t>
            </a:r>
            <a:endParaRPr lang="en-US" sz="15000" dirty="0"/>
          </a:p>
        </p:txBody>
      </p:sp>
      <p:sp>
        <p:nvSpPr>
          <p:cNvPr id="8" name="TextBox 7"/>
          <p:cNvSpPr txBox="1"/>
          <p:nvPr/>
        </p:nvSpPr>
        <p:spPr>
          <a:xfrm>
            <a:off x="1066800" y="2820096"/>
            <a:ext cx="1057275" cy="923330"/>
          </a:xfrm>
          <a:prstGeom prst="rect">
            <a:avLst/>
          </a:prstGeom>
          <a:noFill/>
        </p:spPr>
        <p:txBody>
          <a:bodyPr wrap="square" rtlCol="0">
            <a:spAutoFit/>
          </a:bodyPr>
          <a:lstStyle/>
          <a:p>
            <a:r>
              <a:rPr lang="en-US" smtClean="0"/>
              <a:t>Choose </a:t>
            </a:r>
            <a:r>
              <a:rPr lang="en-US" dirty="0" smtClean="0"/>
              <a:t>and stay with</a:t>
            </a:r>
            <a:endParaRPr lang="en-US" dirty="0"/>
          </a:p>
        </p:txBody>
      </p:sp>
      <p:sp>
        <p:nvSpPr>
          <p:cNvPr id="10" name="TextBox 9"/>
          <p:cNvSpPr txBox="1"/>
          <p:nvPr/>
        </p:nvSpPr>
        <p:spPr>
          <a:xfrm>
            <a:off x="561974" y="2391871"/>
            <a:ext cx="904875" cy="923330"/>
          </a:xfrm>
          <a:prstGeom prst="rect">
            <a:avLst/>
          </a:prstGeom>
          <a:noFill/>
        </p:spPr>
        <p:txBody>
          <a:bodyPr wrap="square" rtlCol="0">
            <a:spAutoFit/>
          </a:bodyPr>
          <a:lstStyle/>
          <a:p>
            <a:r>
              <a:rPr lang="en-US" sz="5400" dirty="0" smtClean="0">
                <a:solidFill>
                  <a:srgbClr val="228B22"/>
                </a:solidFill>
              </a:rPr>
              <a:t>…</a:t>
            </a:r>
            <a:endParaRPr lang="en-US" sz="5400" dirty="0">
              <a:solidFill>
                <a:srgbClr val="228B22"/>
              </a:solidFill>
            </a:endParaRPr>
          </a:p>
        </p:txBody>
      </p:sp>
      <p:sp>
        <p:nvSpPr>
          <p:cNvPr id="13" name="TextBox 12"/>
          <p:cNvSpPr txBox="1"/>
          <p:nvPr/>
        </p:nvSpPr>
        <p:spPr>
          <a:xfrm>
            <a:off x="6376988" y="727591"/>
            <a:ext cx="904875" cy="923330"/>
          </a:xfrm>
          <a:prstGeom prst="rect">
            <a:avLst/>
          </a:prstGeom>
          <a:noFill/>
        </p:spPr>
        <p:txBody>
          <a:bodyPr wrap="square" rtlCol="0">
            <a:spAutoFit/>
          </a:bodyPr>
          <a:lstStyle/>
          <a:p>
            <a:r>
              <a:rPr lang="en-US" sz="5400" dirty="0" smtClean="0">
                <a:solidFill>
                  <a:srgbClr val="654321"/>
                </a:solidFill>
              </a:rPr>
              <a:t>…</a:t>
            </a:r>
            <a:endParaRPr lang="en-US" sz="5400" dirty="0">
              <a:solidFill>
                <a:srgbClr val="654321"/>
              </a:solidFill>
            </a:endParaRPr>
          </a:p>
        </p:txBody>
      </p:sp>
    </p:spTree>
    <p:extLst>
      <p:ext uri="{BB962C8B-B14F-4D97-AF65-F5344CB8AC3E}">
        <p14:creationId xmlns:p14="http://schemas.microsoft.com/office/powerpoint/2010/main" val="410038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575" y="0"/>
            <a:ext cx="12192000" cy="6858000"/>
          </a:xfrm>
          <a:prstGeom prst="rect">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1884" y="6308203"/>
            <a:ext cx="2604303" cy="307777"/>
          </a:xfrm>
          <a:prstGeom prst="rect">
            <a:avLst/>
          </a:prstGeom>
          <a:noFill/>
        </p:spPr>
        <p:txBody>
          <a:bodyPr wrap="square" rtlCol="0">
            <a:spAutoFit/>
          </a:bodyPr>
          <a:lstStyle/>
          <a:p>
            <a:r>
              <a:rPr lang="en-US" sz="1400" dirty="0" smtClean="0">
                <a:solidFill>
                  <a:schemeClr val="bg1"/>
                </a:solidFill>
                <a:latin typeface="Yu Gothic UI Semilight" panose="020B0400000000000000" pitchFamily="34" charset="-128"/>
                <a:ea typeface="Yu Gothic UI Semilight" panose="020B0400000000000000" pitchFamily="34" charset="-128"/>
              </a:rPr>
              <a:t>© </a:t>
            </a:r>
            <a:r>
              <a:rPr lang="en-US" sz="1200" dirty="0" smtClean="0">
                <a:solidFill>
                  <a:schemeClr val="bg1"/>
                </a:solidFill>
                <a:latin typeface="Yu Gothic UI Semilight" panose="020B0400000000000000" pitchFamily="34" charset="-128"/>
                <a:ea typeface="Yu Gothic UI Semilight" panose="020B0400000000000000" pitchFamily="34" charset="-128"/>
              </a:rPr>
              <a:t>South Septic Tanks 2020</a:t>
            </a:r>
            <a:endParaRPr lang="en-US" sz="1200" dirty="0">
              <a:solidFill>
                <a:schemeClr val="bg1"/>
              </a:solidFill>
            </a:endParaRPr>
          </a:p>
        </p:txBody>
      </p:sp>
      <p:sp>
        <p:nvSpPr>
          <p:cNvPr id="7" name="Rectangle 6"/>
          <p:cNvSpPr/>
          <p:nvPr/>
        </p:nvSpPr>
        <p:spPr>
          <a:xfrm>
            <a:off x="8978099" y="5839428"/>
            <a:ext cx="1034005"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54132" y="5839428"/>
            <a:ext cx="820838" cy="307777"/>
          </a:xfrm>
          <a:prstGeom prst="rect">
            <a:avLst/>
          </a:prstGeom>
          <a:noFill/>
        </p:spPr>
        <p:txBody>
          <a:bodyPr wrap="square" rtlCol="0">
            <a:spAutoFit/>
          </a:bodyPr>
          <a:lstStyle/>
          <a:p>
            <a:r>
              <a:rPr lang="en-US" sz="1400" dirty="0" smtClean="0">
                <a:solidFill>
                  <a:schemeClr val="accent2">
                    <a:lumMod val="50000"/>
                  </a:schemeClr>
                </a:solidFill>
                <a:ea typeface="Yu Gothic UI Semilight" panose="020B0400000000000000" pitchFamily="34" charset="-128"/>
              </a:rPr>
              <a:t>Faqs</a:t>
            </a:r>
            <a:endParaRPr lang="en-US" sz="1200" dirty="0">
              <a:solidFill>
                <a:schemeClr val="accent2">
                  <a:lumMod val="50000"/>
                </a:schemeClr>
              </a:solidFill>
            </a:endParaRPr>
          </a:p>
        </p:txBody>
      </p:sp>
      <p:sp>
        <p:nvSpPr>
          <p:cNvPr id="11" name="Rectangle 10"/>
          <p:cNvSpPr/>
          <p:nvPr/>
        </p:nvSpPr>
        <p:spPr>
          <a:xfrm>
            <a:off x="10039596" y="5839428"/>
            <a:ext cx="1034005" cy="307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0123026" y="5839428"/>
            <a:ext cx="819873" cy="307777"/>
          </a:xfrm>
          <a:prstGeom prst="rect">
            <a:avLst/>
          </a:prstGeom>
          <a:noFill/>
        </p:spPr>
        <p:txBody>
          <a:bodyPr wrap="square" rtlCol="0">
            <a:spAutoFit/>
          </a:bodyPr>
          <a:lstStyle/>
          <a:p>
            <a:r>
              <a:rPr lang="en-US" sz="1400" dirty="0" smtClean="0">
                <a:solidFill>
                  <a:schemeClr val="accent2">
                    <a:lumMod val="50000"/>
                  </a:schemeClr>
                </a:solidFill>
                <a:ea typeface="Yu Gothic UI Semilight" panose="020B0400000000000000" pitchFamily="34" charset="-128"/>
              </a:rPr>
              <a:t>Privacy</a:t>
            </a:r>
            <a:endParaRPr lang="en-US" sz="1200" dirty="0">
              <a:solidFill>
                <a:schemeClr val="accent2">
                  <a:lumMod val="50000"/>
                </a:schemeClr>
              </a:solidFill>
            </a:endParaRPr>
          </a:p>
        </p:txBody>
      </p:sp>
      <p:sp>
        <p:nvSpPr>
          <p:cNvPr id="12" name="TextBox 11"/>
          <p:cNvSpPr txBox="1"/>
          <p:nvPr/>
        </p:nvSpPr>
        <p:spPr>
          <a:xfrm>
            <a:off x="4560912" y="6319778"/>
            <a:ext cx="820838" cy="307777"/>
          </a:xfrm>
          <a:prstGeom prst="rect">
            <a:avLst/>
          </a:prstGeom>
          <a:noFill/>
        </p:spPr>
        <p:txBody>
          <a:bodyPr wrap="square" rtlCol="0">
            <a:spAutoFit/>
          </a:bodyPr>
          <a:lstStyle/>
          <a:p>
            <a:r>
              <a:rPr lang="en-US" sz="1400" dirty="0" smtClean="0">
                <a:solidFill>
                  <a:schemeClr val="bg1"/>
                </a:solidFill>
                <a:ea typeface="Yu Gothic UI Semilight" panose="020B0400000000000000" pitchFamily="34" charset="-128"/>
              </a:rPr>
              <a:t>About</a:t>
            </a:r>
            <a:endParaRPr lang="en-US" sz="1200" dirty="0">
              <a:solidFill>
                <a:schemeClr val="bg1"/>
              </a:solidFill>
            </a:endParaRPr>
          </a:p>
        </p:txBody>
      </p:sp>
      <p:sp>
        <p:nvSpPr>
          <p:cNvPr id="13" name="TextBox 12"/>
          <p:cNvSpPr txBox="1"/>
          <p:nvPr/>
        </p:nvSpPr>
        <p:spPr>
          <a:xfrm>
            <a:off x="5153151" y="6319777"/>
            <a:ext cx="820838" cy="307777"/>
          </a:xfrm>
          <a:prstGeom prst="rect">
            <a:avLst/>
          </a:prstGeom>
          <a:noFill/>
        </p:spPr>
        <p:txBody>
          <a:bodyPr wrap="square" rtlCol="0">
            <a:spAutoFit/>
          </a:bodyPr>
          <a:lstStyle/>
          <a:p>
            <a:r>
              <a:rPr lang="en-US" sz="1400" dirty="0" smtClean="0">
                <a:solidFill>
                  <a:schemeClr val="bg1"/>
                </a:solidFill>
                <a:ea typeface="Yu Gothic UI Semilight" panose="020B0400000000000000" pitchFamily="34" charset="-128"/>
              </a:rPr>
              <a:t>Services</a:t>
            </a:r>
            <a:endParaRPr lang="en-US" sz="1200" dirty="0">
              <a:solidFill>
                <a:schemeClr val="bg1"/>
              </a:solidFill>
            </a:endParaRPr>
          </a:p>
        </p:txBody>
      </p:sp>
      <p:sp>
        <p:nvSpPr>
          <p:cNvPr id="14" name="TextBox 13"/>
          <p:cNvSpPr txBox="1"/>
          <p:nvPr/>
        </p:nvSpPr>
        <p:spPr>
          <a:xfrm>
            <a:off x="5895865" y="6321707"/>
            <a:ext cx="820838" cy="307777"/>
          </a:xfrm>
          <a:prstGeom prst="rect">
            <a:avLst/>
          </a:prstGeom>
          <a:noFill/>
        </p:spPr>
        <p:txBody>
          <a:bodyPr wrap="square" rtlCol="0">
            <a:spAutoFit/>
          </a:bodyPr>
          <a:lstStyle/>
          <a:p>
            <a:r>
              <a:rPr lang="en-US" sz="1400" dirty="0" smtClean="0">
                <a:solidFill>
                  <a:schemeClr val="bg1"/>
                </a:solidFill>
                <a:ea typeface="Yu Gothic UI Semilight" panose="020B0400000000000000" pitchFamily="34" charset="-128"/>
              </a:rPr>
              <a:t>Contact</a:t>
            </a:r>
            <a:endParaRPr lang="en-US" sz="1200" dirty="0">
              <a:solidFill>
                <a:schemeClr val="bg1"/>
              </a:solidFill>
            </a:endParaRPr>
          </a:p>
        </p:txBody>
      </p:sp>
      <p:sp>
        <p:nvSpPr>
          <p:cNvPr id="15" name="Rectangle 14"/>
          <p:cNvSpPr/>
          <p:nvPr/>
        </p:nvSpPr>
        <p:spPr>
          <a:xfrm>
            <a:off x="4297600" y="3347016"/>
            <a:ext cx="3017601" cy="12597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41017" y="2789900"/>
            <a:ext cx="3541854" cy="523220"/>
          </a:xfrm>
          <a:prstGeom prst="rect">
            <a:avLst/>
          </a:prstGeom>
          <a:noFill/>
        </p:spPr>
        <p:txBody>
          <a:bodyPr wrap="square" rtlCol="0">
            <a:spAutoFit/>
          </a:bodyPr>
          <a:lstStyle/>
          <a:p>
            <a:r>
              <a:rPr lang="en-US" sz="2800" dirty="0" smtClean="0">
                <a:solidFill>
                  <a:schemeClr val="bg1"/>
                </a:solidFill>
              </a:rPr>
              <a:t>Stay updated on social</a:t>
            </a:r>
            <a:endParaRPr lang="en-US" sz="2800" dirty="0">
              <a:solidFill>
                <a:schemeClr val="bg1"/>
              </a:solidFill>
            </a:endParaRP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515" y="4092312"/>
            <a:ext cx="466608" cy="466608"/>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1393" y="4102218"/>
            <a:ext cx="466344" cy="466344"/>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223" y="4103399"/>
            <a:ext cx="466344" cy="466344"/>
          </a:xfrm>
          <a:prstGeom prst="rect">
            <a:avLst/>
          </a:prstGeom>
        </p:spPr>
      </p:pic>
      <p:sp>
        <p:nvSpPr>
          <p:cNvPr id="22" name="TextBox 21"/>
          <p:cNvSpPr txBox="1"/>
          <p:nvPr/>
        </p:nvSpPr>
        <p:spPr>
          <a:xfrm>
            <a:off x="4748165" y="3384816"/>
            <a:ext cx="1712799" cy="523220"/>
          </a:xfrm>
          <a:prstGeom prst="rect">
            <a:avLst/>
          </a:prstGeom>
          <a:noFill/>
        </p:spPr>
        <p:txBody>
          <a:bodyPr wrap="square" rtlCol="0">
            <a:spAutoFit/>
          </a:bodyPr>
          <a:lstStyle/>
          <a:p>
            <a:r>
              <a:rPr lang="en-US" sz="2800" dirty="0" smtClean="0">
                <a:solidFill>
                  <a:srgbClr val="654321"/>
                </a:solidFill>
              </a:rPr>
              <a:t>MEDIA</a:t>
            </a:r>
            <a:endParaRPr lang="en-US" sz="2800" dirty="0">
              <a:solidFill>
                <a:srgbClr val="654321"/>
              </a:solidFill>
            </a:endParaRPr>
          </a:p>
        </p:txBody>
      </p:sp>
      <p:sp>
        <p:nvSpPr>
          <p:cNvPr id="23" name="Rectangle 22"/>
          <p:cNvSpPr/>
          <p:nvPr/>
        </p:nvSpPr>
        <p:spPr>
          <a:xfrm>
            <a:off x="10084443" y="416689"/>
            <a:ext cx="1180618" cy="831872"/>
          </a:xfrm>
          <a:prstGeom prst="rect">
            <a:avLst/>
          </a:prstGeom>
          <a:solidFill>
            <a:srgbClr val="228B22"/>
          </a:solidFill>
          <a:ln>
            <a:noFill/>
          </a:ln>
          <a:effectLst>
            <a:glow>
              <a:schemeClr val="accent1">
                <a:alpha val="40000"/>
              </a:schemeClr>
            </a:glow>
            <a:outerShdw blurRad="76200" dir="13500000" sy="23000" kx="1200000" algn="br" rotWithShape="0">
              <a:prstClr val="black">
                <a:alpha val="20000"/>
              </a:prstClr>
            </a:outerShdw>
            <a:reflection stA="45000" endPos="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85191" y="3321935"/>
            <a:ext cx="775503" cy="602285"/>
          </a:xfrm>
          <a:prstGeom prst="rect">
            <a:avLst/>
          </a:prstGeom>
          <a:solidFill>
            <a:srgbClr val="228B2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37591" y="3474335"/>
            <a:ext cx="775503" cy="602285"/>
          </a:xfrm>
          <a:prstGeom prst="rect">
            <a:avLst/>
          </a:prstGeom>
          <a:solidFill>
            <a:srgbClr val="228B2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9991" y="3626735"/>
            <a:ext cx="775503" cy="602285"/>
          </a:xfrm>
          <a:prstGeom prst="rect">
            <a:avLst/>
          </a:prstGeom>
          <a:solidFill>
            <a:srgbClr val="228B22"/>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0220446" y="636608"/>
            <a:ext cx="960698" cy="646331"/>
          </a:xfrm>
          <a:prstGeom prst="rect">
            <a:avLst/>
          </a:prstGeom>
          <a:noFill/>
        </p:spPr>
        <p:txBody>
          <a:bodyPr wrap="square" rtlCol="0">
            <a:spAutoFit/>
          </a:bodyPr>
          <a:lstStyle/>
          <a:p>
            <a:r>
              <a:rPr lang="en-US" dirty="0" smtClean="0">
                <a:solidFill>
                  <a:schemeClr val="bg1">
                    <a:lumMod val="75000"/>
                  </a:schemeClr>
                </a:solidFill>
              </a:rPr>
              <a:t>Request service</a:t>
            </a:r>
            <a:endParaRPr lang="en-US" dirty="0">
              <a:solidFill>
                <a:schemeClr val="bg1">
                  <a:lumMod val="75000"/>
                </a:schemeClr>
              </a:solidFill>
            </a:endParaRPr>
          </a:p>
        </p:txBody>
      </p:sp>
    </p:spTree>
    <p:extLst>
      <p:ext uri="{BB962C8B-B14F-4D97-AF65-F5344CB8AC3E}">
        <p14:creationId xmlns:p14="http://schemas.microsoft.com/office/powerpoint/2010/main" val="110080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654321">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8654" y="787078"/>
            <a:ext cx="1921398" cy="523220"/>
          </a:xfrm>
          <a:prstGeom prst="rect">
            <a:avLst/>
          </a:prstGeom>
          <a:noFill/>
        </p:spPr>
        <p:txBody>
          <a:bodyPr wrap="square" rtlCol="0">
            <a:spAutoFit/>
          </a:bodyPr>
          <a:lstStyle/>
          <a:p>
            <a:r>
              <a:rPr lang="en-US" sz="2800" dirty="0" smtClean="0">
                <a:solidFill>
                  <a:srgbClr val="228B22"/>
                </a:solidFill>
              </a:rPr>
              <a:t>Connect</a:t>
            </a:r>
            <a:endParaRPr lang="en-US" sz="2800" dirty="0">
              <a:solidFill>
                <a:srgbClr val="228B22"/>
              </a:solidFill>
            </a:endParaRPr>
          </a:p>
        </p:txBody>
      </p:sp>
      <p:sp>
        <p:nvSpPr>
          <p:cNvPr id="6" name="TextBox 5"/>
          <p:cNvSpPr txBox="1"/>
          <p:nvPr/>
        </p:nvSpPr>
        <p:spPr>
          <a:xfrm>
            <a:off x="2210764" y="633189"/>
            <a:ext cx="1504709" cy="830997"/>
          </a:xfrm>
          <a:prstGeom prst="rect">
            <a:avLst/>
          </a:prstGeom>
          <a:noFill/>
        </p:spPr>
        <p:txBody>
          <a:bodyPr wrap="square" rtlCol="0">
            <a:spAutoFit/>
          </a:bodyPr>
          <a:lstStyle/>
          <a:p>
            <a:r>
              <a:rPr lang="en-US" sz="4800" dirty="0" smtClean="0"/>
              <a:t>With</a:t>
            </a:r>
            <a:endParaRPr lang="en-US" sz="4800" dirty="0"/>
          </a:p>
        </p:txBody>
      </p:sp>
      <p:sp>
        <p:nvSpPr>
          <p:cNvPr id="7" name="TextBox 6"/>
          <p:cNvSpPr txBox="1"/>
          <p:nvPr/>
        </p:nvSpPr>
        <p:spPr>
          <a:xfrm>
            <a:off x="891251" y="1516957"/>
            <a:ext cx="3854369" cy="369332"/>
          </a:xfrm>
          <a:prstGeom prst="rect">
            <a:avLst/>
          </a:prstGeom>
          <a:noFill/>
        </p:spPr>
        <p:txBody>
          <a:bodyPr wrap="square" rtlCol="0">
            <a:spAutoFit/>
          </a:bodyPr>
          <a:lstStyle/>
          <a:p>
            <a:r>
              <a:rPr lang="en-US" dirty="0" smtClean="0"/>
              <a:t>info@southseptic.co.za</a:t>
            </a:r>
            <a:endParaRPr lang="en-US" dirty="0"/>
          </a:p>
        </p:txBody>
      </p:sp>
      <p:sp>
        <p:nvSpPr>
          <p:cNvPr id="8" name="Oval 7"/>
          <p:cNvSpPr/>
          <p:nvPr/>
        </p:nvSpPr>
        <p:spPr>
          <a:xfrm>
            <a:off x="3685878" y="982613"/>
            <a:ext cx="71384" cy="71384"/>
          </a:xfrm>
          <a:prstGeom prst="ellipse">
            <a:avLst/>
          </a:prstGeom>
          <a:solidFill>
            <a:srgbClr val="228B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32282" y="1213151"/>
            <a:ext cx="71384" cy="71384"/>
          </a:xfrm>
          <a:prstGeom prst="ellipse">
            <a:avLst/>
          </a:prstGeom>
          <a:solidFill>
            <a:srgbClr val="228B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04841" y="2465408"/>
            <a:ext cx="8187159" cy="439259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86805" y="3356658"/>
            <a:ext cx="5937813" cy="9144"/>
          </a:xfrm>
          <a:prstGeom prst="rect">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4537276" y="2963119"/>
            <a:ext cx="1944547" cy="307777"/>
          </a:xfrm>
          <a:prstGeom prst="rect">
            <a:avLst/>
          </a:prstGeom>
          <a:noFill/>
        </p:spPr>
        <p:txBody>
          <a:bodyPr wrap="square" rtlCol="0">
            <a:spAutoFit/>
          </a:bodyPr>
          <a:lstStyle/>
          <a:p>
            <a:r>
              <a:rPr lang="en-US" sz="1400" dirty="0" smtClean="0">
                <a:solidFill>
                  <a:schemeClr val="bg1"/>
                </a:solidFill>
              </a:rPr>
              <a:t>Your name</a:t>
            </a:r>
            <a:endParaRPr lang="en-US" sz="1400" dirty="0">
              <a:solidFill>
                <a:schemeClr val="bg1"/>
              </a:solidFill>
            </a:endParaRPr>
          </a:p>
        </p:txBody>
      </p:sp>
      <p:sp>
        <p:nvSpPr>
          <p:cNvPr id="14" name="Rectangle 13"/>
          <p:cNvSpPr/>
          <p:nvPr/>
        </p:nvSpPr>
        <p:spPr>
          <a:xfrm>
            <a:off x="4446606" y="4041487"/>
            <a:ext cx="5937813" cy="9144"/>
          </a:xfrm>
          <a:prstGeom prst="rect">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562352" y="3647948"/>
            <a:ext cx="1944547" cy="307777"/>
          </a:xfrm>
          <a:prstGeom prst="rect">
            <a:avLst/>
          </a:prstGeom>
          <a:noFill/>
        </p:spPr>
        <p:txBody>
          <a:bodyPr wrap="square" rtlCol="0">
            <a:spAutoFit/>
          </a:bodyPr>
          <a:lstStyle/>
          <a:p>
            <a:r>
              <a:rPr lang="en-US" sz="1400" dirty="0" smtClean="0">
                <a:solidFill>
                  <a:schemeClr val="bg1"/>
                </a:solidFill>
              </a:rPr>
              <a:t>Phone number</a:t>
            </a:r>
            <a:endParaRPr lang="en-US" sz="1400" dirty="0">
              <a:solidFill>
                <a:schemeClr val="bg1"/>
              </a:solidFill>
            </a:endParaRPr>
          </a:p>
        </p:txBody>
      </p:sp>
      <p:sp>
        <p:nvSpPr>
          <p:cNvPr id="16" name="Rectangle 15"/>
          <p:cNvSpPr/>
          <p:nvPr/>
        </p:nvSpPr>
        <p:spPr>
          <a:xfrm>
            <a:off x="4388730" y="5453614"/>
            <a:ext cx="5937813" cy="9144"/>
          </a:xfrm>
          <a:prstGeom prst="rect">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0" y="2581154"/>
            <a:ext cx="2442258" cy="3090441"/>
          </a:xfrm>
          <a:prstGeom prst="rect">
            <a:avLst/>
          </a:prstGeom>
          <a:solidFill>
            <a:schemeClr val="bg1">
              <a:lumMod val="85000"/>
            </a:schemeClr>
          </a:solidFill>
          <a:ln>
            <a:noFill/>
          </a:ln>
          <a:effectLst>
            <a:outerShdw blurRad="266700" dist="88900" sx="102000" sy="102000" algn="c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446606" y="4758344"/>
            <a:ext cx="5937813" cy="9144"/>
          </a:xfrm>
          <a:prstGeom prst="rect">
            <a:avLst/>
          </a:prstGeom>
          <a:solidFill>
            <a:srgbClr val="228B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597077" y="4364805"/>
            <a:ext cx="1944547" cy="307777"/>
          </a:xfrm>
          <a:prstGeom prst="rect">
            <a:avLst/>
          </a:prstGeom>
          <a:noFill/>
        </p:spPr>
        <p:txBody>
          <a:bodyPr wrap="square" rtlCol="0">
            <a:spAutoFit/>
          </a:bodyPr>
          <a:lstStyle/>
          <a:p>
            <a:r>
              <a:rPr lang="en-US" sz="1400" dirty="0" smtClean="0">
                <a:solidFill>
                  <a:schemeClr val="bg1"/>
                </a:solidFill>
              </a:rPr>
              <a:t>Email</a:t>
            </a:r>
            <a:endParaRPr lang="en-US" sz="1400" dirty="0">
              <a:solidFill>
                <a:schemeClr val="bg1"/>
              </a:solidFill>
            </a:endParaRPr>
          </a:p>
        </p:txBody>
      </p:sp>
      <p:sp>
        <p:nvSpPr>
          <p:cNvPr id="27" name="TextBox 26"/>
          <p:cNvSpPr txBox="1"/>
          <p:nvPr/>
        </p:nvSpPr>
        <p:spPr>
          <a:xfrm>
            <a:off x="230771" y="2747675"/>
            <a:ext cx="1771650" cy="369332"/>
          </a:xfrm>
          <a:prstGeom prst="rect">
            <a:avLst/>
          </a:prstGeom>
          <a:noFill/>
        </p:spPr>
        <p:txBody>
          <a:bodyPr wrap="square" rtlCol="0">
            <a:spAutoFit/>
          </a:bodyPr>
          <a:lstStyle/>
          <a:p>
            <a:r>
              <a:rPr lang="en-US" dirty="0" smtClean="0"/>
              <a:t>Contacts</a:t>
            </a:r>
            <a:endParaRPr lang="en-US" dirty="0"/>
          </a:p>
        </p:txBody>
      </p:sp>
      <p:sp>
        <p:nvSpPr>
          <p:cNvPr id="28" name="TextBox 27"/>
          <p:cNvSpPr txBox="1"/>
          <p:nvPr/>
        </p:nvSpPr>
        <p:spPr>
          <a:xfrm>
            <a:off x="382698" y="3758036"/>
            <a:ext cx="3171474" cy="338554"/>
          </a:xfrm>
          <a:prstGeom prst="rect">
            <a:avLst/>
          </a:prstGeom>
          <a:noFill/>
        </p:spPr>
        <p:txBody>
          <a:bodyPr wrap="square" rtlCol="0">
            <a:spAutoFit/>
          </a:bodyPr>
          <a:lstStyle/>
          <a:p>
            <a:r>
              <a:rPr lang="en-US" sz="1600" dirty="0" smtClean="0">
                <a:solidFill>
                  <a:srgbClr val="228B22"/>
                </a:solidFill>
              </a:rPr>
              <a:t>+</a:t>
            </a:r>
            <a:r>
              <a:rPr lang="en-US" sz="1600" dirty="0" smtClean="0"/>
              <a:t>71 546 8795</a:t>
            </a:r>
            <a:endParaRPr lang="en-US" sz="1600" dirty="0"/>
          </a:p>
        </p:txBody>
      </p:sp>
      <p:sp>
        <p:nvSpPr>
          <p:cNvPr id="29" name="TextBox 28"/>
          <p:cNvSpPr txBox="1"/>
          <p:nvPr/>
        </p:nvSpPr>
        <p:spPr>
          <a:xfrm>
            <a:off x="4585268" y="4956662"/>
            <a:ext cx="1944547" cy="307777"/>
          </a:xfrm>
          <a:prstGeom prst="rect">
            <a:avLst/>
          </a:prstGeom>
          <a:noFill/>
        </p:spPr>
        <p:txBody>
          <a:bodyPr wrap="square" rtlCol="0">
            <a:spAutoFit/>
          </a:bodyPr>
          <a:lstStyle/>
          <a:p>
            <a:r>
              <a:rPr lang="en-US" sz="1400" dirty="0" smtClean="0">
                <a:solidFill>
                  <a:schemeClr val="bg1"/>
                </a:solidFill>
              </a:rPr>
              <a:t>Area/Location</a:t>
            </a:r>
            <a:endParaRPr lang="en-US" sz="1400" dirty="0">
              <a:solidFill>
                <a:schemeClr val="bg1"/>
              </a:solidFill>
            </a:endParaRPr>
          </a:p>
        </p:txBody>
      </p:sp>
      <p:sp>
        <p:nvSpPr>
          <p:cNvPr id="30" name="Rectangle 29"/>
          <p:cNvSpPr/>
          <p:nvPr/>
        </p:nvSpPr>
        <p:spPr>
          <a:xfrm>
            <a:off x="532192" y="3157145"/>
            <a:ext cx="359059" cy="45719"/>
          </a:xfrm>
          <a:prstGeom prst="rect">
            <a:avLst/>
          </a:prstGeom>
          <a:solidFill>
            <a:srgbClr val="654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82698" y="4180139"/>
            <a:ext cx="3171474" cy="338554"/>
          </a:xfrm>
          <a:prstGeom prst="rect">
            <a:avLst/>
          </a:prstGeom>
          <a:noFill/>
        </p:spPr>
        <p:txBody>
          <a:bodyPr wrap="square" rtlCol="0">
            <a:spAutoFit/>
          </a:bodyPr>
          <a:lstStyle/>
          <a:p>
            <a:r>
              <a:rPr lang="en-US" sz="1600" dirty="0">
                <a:solidFill>
                  <a:srgbClr val="228B22"/>
                </a:solidFill>
              </a:rPr>
              <a:t>+</a:t>
            </a:r>
            <a:r>
              <a:rPr lang="en-US" sz="1600" dirty="0" smtClean="0"/>
              <a:t>71 546 8795</a:t>
            </a:r>
            <a:endParaRPr lang="en-US" sz="1600" dirty="0"/>
          </a:p>
        </p:txBody>
      </p:sp>
      <p:pic>
        <p:nvPicPr>
          <p:cNvPr id="34" name="Picture 3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643" y="5643536"/>
            <a:ext cx="466608" cy="466608"/>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521" y="5653442"/>
            <a:ext cx="466344" cy="466344"/>
          </a:xfrm>
          <a:prstGeom prst="rect">
            <a:avLst/>
          </a:prstGeom>
        </p:spPr>
      </p:pic>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351" y="5654623"/>
            <a:ext cx="466344" cy="466344"/>
          </a:xfrm>
          <a:prstGeom prst="rect">
            <a:avLst/>
          </a:prstGeom>
        </p:spPr>
      </p:pic>
    </p:spTree>
    <p:extLst>
      <p:ext uri="{BB962C8B-B14F-4D97-AF65-F5344CB8AC3E}">
        <p14:creationId xmlns:p14="http://schemas.microsoft.com/office/powerpoint/2010/main" val="297144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9563" y="709432"/>
            <a:ext cx="4800600" cy="4953000"/>
          </a:xfrm>
          <a:prstGeom prst="rect">
            <a:avLst/>
          </a:prstGeom>
        </p:spPr>
      </p:pic>
      <p:sp>
        <p:nvSpPr>
          <p:cNvPr id="5" name="TextBox 4"/>
          <p:cNvSpPr txBox="1"/>
          <p:nvPr/>
        </p:nvSpPr>
        <p:spPr>
          <a:xfrm>
            <a:off x="393540" y="949124"/>
            <a:ext cx="1875099" cy="461665"/>
          </a:xfrm>
          <a:prstGeom prst="rect">
            <a:avLst/>
          </a:prstGeom>
          <a:noFill/>
        </p:spPr>
        <p:txBody>
          <a:bodyPr wrap="square" rtlCol="0">
            <a:spAutoFit/>
          </a:bodyPr>
          <a:lstStyle/>
          <a:p>
            <a:r>
              <a:rPr lang="en-US" sz="2400" dirty="0" smtClean="0">
                <a:solidFill>
                  <a:srgbClr val="228B22"/>
                </a:solidFill>
              </a:rPr>
              <a:t>Address</a:t>
            </a:r>
            <a:endParaRPr lang="en-US" sz="2400" dirty="0">
              <a:solidFill>
                <a:srgbClr val="228B22"/>
              </a:solidFill>
            </a:endParaRPr>
          </a:p>
        </p:txBody>
      </p:sp>
      <p:sp>
        <p:nvSpPr>
          <p:cNvPr id="6" name="Rectangle 5"/>
          <p:cNvSpPr/>
          <p:nvPr/>
        </p:nvSpPr>
        <p:spPr>
          <a:xfrm>
            <a:off x="231494" y="2237335"/>
            <a:ext cx="2880660" cy="523220"/>
          </a:xfrm>
          <a:prstGeom prst="rect">
            <a:avLst/>
          </a:prstGeom>
        </p:spPr>
        <p:txBody>
          <a:bodyPr wrap="none">
            <a:spAutoFit/>
          </a:bodyPr>
          <a:lstStyle/>
          <a:p>
            <a:r>
              <a:rPr lang="en-US" sz="2800" dirty="0"/>
              <a:t>274 Joubert Street</a:t>
            </a:r>
          </a:p>
        </p:txBody>
      </p:sp>
      <p:sp>
        <p:nvSpPr>
          <p:cNvPr id="7" name="Rectangle 6"/>
          <p:cNvSpPr/>
          <p:nvPr/>
        </p:nvSpPr>
        <p:spPr>
          <a:xfrm>
            <a:off x="8130722" y="2135093"/>
            <a:ext cx="1850507" cy="523220"/>
          </a:xfrm>
          <a:prstGeom prst="rect">
            <a:avLst/>
          </a:prstGeom>
        </p:spPr>
        <p:txBody>
          <a:bodyPr wrap="none">
            <a:spAutoFit/>
          </a:bodyPr>
          <a:lstStyle/>
          <a:p>
            <a:r>
              <a:rPr lang="en-US" sz="2800" dirty="0" smtClean="0"/>
              <a:t>Menlo Park</a:t>
            </a:r>
            <a:endParaRPr lang="en-US" sz="2800" dirty="0"/>
          </a:p>
        </p:txBody>
      </p:sp>
      <p:sp>
        <p:nvSpPr>
          <p:cNvPr id="8" name="Rectangle 7"/>
          <p:cNvSpPr/>
          <p:nvPr/>
        </p:nvSpPr>
        <p:spPr>
          <a:xfrm>
            <a:off x="208344" y="3049492"/>
            <a:ext cx="3025059" cy="523220"/>
          </a:xfrm>
          <a:prstGeom prst="rect">
            <a:avLst/>
          </a:prstGeom>
        </p:spPr>
        <p:txBody>
          <a:bodyPr wrap="none">
            <a:spAutoFit/>
          </a:bodyPr>
          <a:lstStyle/>
          <a:p>
            <a:r>
              <a:rPr lang="en-US" sz="2800" dirty="0" smtClean="0"/>
              <a:t>0152 Johannesburg</a:t>
            </a:r>
            <a:endParaRPr lang="en-US" sz="2800" dirty="0"/>
          </a:p>
        </p:txBody>
      </p:sp>
      <p:sp>
        <p:nvSpPr>
          <p:cNvPr id="9" name="Rectangle 8"/>
          <p:cNvSpPr/>
          <p:nvPr/>
        </p:nvSpPr>
        <p:spPr>
          <a:xfrm>
            <a:off x="8717665" y="2924322"/>
            <a:ext cx="1423147" cy="523220"/>
          </a:xfrm>
          <a:prstGeom prst="rect">
            <a:avLst/>
          </a:prstGeom>
        </p:spPr>
        <p:txBody>
          <a:bodyPr wrap="none">
            <a:spAutoFit/>
          </a:bodyPr>
          <a:lstStyle/>
          <a:p>
            <a:r>
              <a:rPr lang="en-US" sz="2800" dirty="0" smtClean="0"/>
              <a:t>Gauteng</a:t>
            </a:r>
            <a:endParaRPr lang="en-US" sz="2800" dirty="0"/>
          </a:p>
        </p:txBody>
      </p:sp>
    </p:spTree>
    <p:extLst>
      <p:ext uri="{BB962C8B-B14F-4D97-AF65-F5344CB8AC3E}">
        <p14:creationId xmlns:p14="http://schemas.microsoft.com/office/powerpoint/2010/main" val="1082230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4561</TotalTime>
  <Words>440</Words>
  <Application>Microsoft Office PowerPoint</Application>
  <PresentationFormat>Widescreen</PresentationFormat>
  <Paragraphs>93</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 Unicode MS</vt:lpstr>
      <vt:lpstr>Yu Gothic UI Semilight</vt:lpstr>
      <vt:lpstr>Adobe Arabic</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161</cp:revision>
  <dcterms:created xsi:type="dcterms:W3CDTF">2020-08-14T04:14:49Z</dcterms:created>
  <dcterms:modified xsi:type="dcterms:W3CDTF">2020-08-23T16:25:21Z</dcterms:modified>
</cp:coreProperties>
</file>